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handoutMasterIdLst>
    <p:handoutMasterId r:id="rId64"/>
  </p:handoutMasterIdLst>
  <p:sldIdLst>
    <p:sldId id="256" r:id="rId2"/>
    <p:sldId id="257" r:id="rId3"/>
    <p:sldId id="258" r:id="rId4"/>
    <p:sldId id="259" r:id="rId5"/>
    <p:sldId id="297" r:id="rId6"/>
    <p:sldId id="263" r:id="rId7"/>
    <p:sldId id="321" r:id="rId8"/>
    <p:sldId id="322" r:id="rId9"/>
    <p:sldId id="268" r:id="rId10"/>
    <p:sldId id="323" r:id="rId11"/>
    <p:sldId id="324" r:id="rId12"/>
    <p:sldId id="320" r:id="rId13"/>
    <p:sldId id="344" r:id="rId14"/>
    <p:sldId id="345" r:id="rId15"/>
    <p:sldId id="347" r:id="rId16"/>
    <p:sldId id="270" r:id="rId17"/>
    <p:sldId id="351" r:id="rId18"/>
    <p:sldId id="302" r:id="rId19"/>
    <p:sldId id="272" r:id="rId20"/>
    <p:sldId id="325" r:id="rId21"/>
    <p:sldId id="326" r:id="rId22"/>
    <p:sldId id="327" r:id="rId23"/>
    <p:sldId id="328" r:id="rId24"/>
    <p:sldId id="329" r:id="rId25"/>
    <p:sldId id="330" r:id="rId26"/>
    <p:sldId id="273" r:id="rId27"/>
    <p:sldId id="316" r:id="rId28"/>
    <p:sldId id="348" r:id="rId29"/>
    <p:sldId id="349" r:id="rId30"/>
    <p:sldId id="332" r:id="rId31"/>
    <p:sldId id="352" r:id="rId32"/>
    <p:sldId id="353" r:id="rId33"/>
    <p:sldId id="354" r:id="rId34"/>
    <p:sldId id="336" r:id="rId35"/>
    <p:sldId id="295" r:id="rId36"/>
    <p:sldId id="355" r:id="rId37"/>
    <p:sldId id="296" r:id="rId38"/>
    <p:sldId id="346" r:id="rId39"/>
    <p:sldId id="289" r:id="rId40"/>
    <p:sldId id="294" r:id="rId41"/>
    <p:sldId id="290" r:id="rId42"/>
    <p:sldId id="291" r:id="rId43"/>
    <p:sldId id="293" r:id="rId44"/>
    <p:sldId id="312" r:id="rId45"/>
    <p:sldId id="287" r:id="rId46"/>
    <p:sldId id="311" r:id="rId47"/>
    <p:sldId id="288" r:id="rId48"/>
    <p:sldId id="356" r:id="rId49"/>
    <p:sldId id="304" r:id="rId50"/>
    <p:sldId id="305" r:id="rId51"/>
    <p:sldId id="306" r:id="rId52"/>
    <p:sldId id="339" r:id="rId53"/>
    <p:sldId id="307" r:id="rId54"/>
    <p:sldId id="308" r:id="rId55"/>
    <p:sldId id="309" r:id="rId56"/>
    <p:sldId id="342" r:id="rId57"/>
    <p:sldId id="343" r:id="rId58"/>
    <p:sldId id="350" r:id="rId59"/>
    <p:sldId id="313" r:id="rId60"/>
    <p:sldId id="314" r:id="rId61"/>
    <p:sldId id="340" r:id="rId62"/>
  </p:sldIdLst>
  <p:sldSz cx="12192000" cy="6858000"/>
  <p:notesSz cx="6889750" cy="10018713"/>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48"/>
      </p:cViewPr>
      <p:guideLst/>
    </p:cSldViewPr>
  </p:slideViewPr>
  <p:notesTextViewPr>
    <p:cViewPr>
      <p:scale>
        <a:sx n="1" d="1"/>
        <a:sy n="1" d="1"/>
      </p:scale>
      <p:origin x="0" y="0"/>
    </p:cViewPr>
  </p:notesTextViewPr>
  <p:sorterViewPr>
    <p:cViewPr>
      <p:scale>
        <a:sx n="100" d="100"/>
        <a:sy n="100" d="100"/>
      </p:scale>
      <p:origin x="0" y="-64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502676"/>
          </a:xfrm>
          <a:prstGeom prst="rect">
            <a:avLst/>
          </a:prstGeom>
        </p:spPr>
        <p:txBody>
          <a:bodyPr vert="horz" lIns="96616" tIns="48308" rIns="96616" bIns="48308" rtlCol="0"/>
          <a:lstStyle>
            <a:lvl1pPr algn="l">
              <a:defRPr sz="1300"/>
            </a:lvl1pPr>
          </a:lstStyle>
          <a:p>
            <a:r>
              <a:rPr lang="en-US" smtClean="0"/>
              <a:t>test</a:t>
            </a:r>
            <a:endParaRPr lang="en-US"/>
          </a:p>
        </p:txBody>
      </p:sp>
      <p:sp>
        <p:nvSpPr>
          <p:cNvPr id="3" name="Date Placeholder 2"/>
          <p:cNvSpPr>
            <a:spLocks noGrp="1"/>
          </p:cNvSpPr>
          <p:nvPr>
            <p:ph type="dt" sz="quarter" idx="1"/>
          </p:nvPr>
        </p:nvSpPr>
        <p:spPr>
          <a:xfrm>
            <a:off x="3902597" y="0"/>
            <a:ext cx="2985558" cy="502676"/>
          </a:xfrm>
          <a:prstGeom prst="rect">
            <a:avLst/>
          </a:prstGeom>
        </p:spPr>
        <p:txBody>
          <a:bodyPr vert="horz" lIns="96616" tIns="48308" rIns="96616" bIns="48308" rtlCol="0"/>
          <a:lstStyle>
            <a:lvl1pPr algn="r">
              <a:defRPr sz="1300"/>
            </a:lvl1pPr>
          </a:lstStyle>
          <a:p>
            <a:fld id="{C1D3AD10-7B25-47E3-95E3-28F72218314A}" type="datetimeFigureOut">
              <a:rPr lang="en-US" smtClean="0"/>
              <a:t>6/8/2022</a:t>
            </a:fld>
            <a:endParaRPr lang="en-US"/>
          </a:p>
        </p:txBody>
      </p:sp>
      <p:sp>
        <p:nvSpPr>
          <p:cNvPr id="4" name="Footer Placeholder 3"/>
          <p:cNvSpPr>
            <a:spLocks noGrp="1"/>
          </p:cNvSpPr>
          <p:nvPr>
            <p:ph type="ftr" sz="quarter" idx="2"/>
          </p:nvPr>
        </p:nvSpPr>
        <p:spPr>
          <a:xfrm>
            <a:off x="0" y="9516039"/>
            <a:ext cx="2985558" cy="502674"/>
          </a:xfrm>
          <a:prstGeom prst="rect">
            <a:avLst/>
          </a:prstGeom>
        </p:spPr>
        <p:txBody>
          <a:bodyPr vert="horz" lIns="96616" tIns="48308" rIns="96616" bIns="48308" rtlCol="0" anchor="b"/>
          <a:lstStyle>
            <a:lvl1pPr algn="l">
              <a:defRPr sz="1300"/>
            </a:lvl1pPr>
          </a:lstStyle>
          <a:p>
            <a:endParaRPr lang="en-US"/>
          </a:p>
        </p:txBody>
      </p:sp>
      <p:sp>
        <p:nvSpPr>
          <p:cNvPr id="5" name="Slide Number Placeholder 4"/>
          <p:cNvSpPr>
            <a:spLocks noGrp="1"/>
          </p:cNvSpPr>
          <p:nvPr>
            <p:ph type="sldNum" sz="quarter" idx="3"/>
          </p:nvPr>
        </p:nvSpPr>
        <p:spPr>
          <a:xfrm>
            <a:off x="3902597" y="9516039"/>
            <a:ext cx="2985558" cy="502674"/>
          </a:xfrm>
          <a:prstGeom prst="rect">
            <a:avLst/>
          </a:prstGeom>
        </p:spPr>
        <p:txBody>
          <a:bodyPr vert="horz" lIns="96616" tIns="48308" rIns="96616" bIns="48308" rtlCol="0" anchor="b"/>
          <a:lstStyle>
            <a:lvl1pPr algn="r">
              <a:defRPr sz="1300"/>
            </a:lvl1pPr>
          </a:lstStyle>
          <a:p>
            <a:fld id="{BB9D6143-2B2A-4F87-8953-36FAAE6722BF}" type="slidenum">
              <a:rPr lang="en-US" smtClean="0"/>
              <a:t>‹#›</a:t>
            </a:fld>
            <a:endParaRPr lang="en-US"/>
          </a:p>
        </p:txBody>
      </p:sp>
    </p:spTree>
    <p:extLst>
      <p:ext uri="{BB962C8B-B14F-4D97-AF65-F5344CB8AC3E}">
        <p14:creationId xmlns:p14="http://schemas.microsoft.com/office/powerpoint/2010/main" val="1998959000"/>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502676"/>
          </a:xfrm>
          <a:prstGeom prst="rect">
            <a:avLst/>
          </a:prstGeom>
        </p:spPr>
        <p:txBody>
          <a:bodyPr vert="horz" lIns="96616" tIns="48308" rIns="96616" bIns="48308" rtlCol="0"/>
          <a:lstStyle>
            <a:lvl1pPr algn="l">
              <a:defRPr sz="1300"/>
            </a:lvl1pPr>
          </a:lstStyle>
          <a:p>
            <a:r>
              <a:rPr lang="en-US" smtClean="0"/>
              <a:t>test</a:t>
            </a:r>
            <a:endParaRPr lang="en-US"/>
          </a:p>
        </p:txBody>
      </p:sp>
      <p:sp>
        <p:nvSpPr>
          <p:cNvPr id="3" name="Date Placeholder 2"/>
          <p:cNvSpPr>
            <a:spLocks noGrp="1"/>
          </p:cNvSpPr>
          <p:nvPr>
            <p:ph type="dt" idx="1"/>
          </p:nvPr>
        </p:nvSpPr>
        <p:spPr>
          <a:xfrm>
            <a:off x="3902597" y="0"/>
            <a:ext cx="2985558" cy="502676"/>
          </a:xfrm>
          <a:prstGeom prst="rect">
            <a:avLst/>
          </a:prstGeom>
        </p:spPr>
        <p:txBody>
          <a:bodyPr vert="horz" lIns="96616" tIns="48308" rIns="96616" bIns="48308" rtlCol="0"/>
          <a:lstStyle>
            <a:lvl1pPr algn="r">
              <a:defRPr sz="1300"/>
            </a:lvl1pPr>
          </a:lstStyle>
          <a:p>
            <a:fld id="{30A83BC4-D000-4E9B-AA74-C2F417F79992}" type="datetimeFigureOut">
              <a:rPr lang="en-US" smtClean="0"/>
              <a:t>6/8/2022</a:t>
            </a:fld>
            <a:endParaRPr lang="en-US"/>
          </a:p>
        </p:txBody>
      </p:sp>
      <p:sp>
        <p:nvSpPr>
          <p:cNvPr id="4" name="Slide Image Placeholder 3"/>
          <p:cNvSpPr>
            <a:spLocks noGrp="1" noRot="1" noChangeAspect="1"/>
          </p:cNvSpPr>
          <p:nvPr>
            <p:ph type="sldImg" idx="2"/>
          </p:nvPr>
        </p:nvSpPr>
        <p:spPr>
          <a:xfrm>
            <a:off x="439738" y="1252538"/>
            <a:ext cx="6010275" cy="3381375"/>
          </a:xfrm>
          <a:prstGeom prst="rect">
            <a:avLst/>
          </a:prstGeom>
          <a:noFill/>
          <a:ln w="12700">
            <a:solidFill>
              <a:prstClr val="black"/>
            </a:solidFill>
          </a:ln>
        </p:spPr>
        <p:txBody>
          <a:bodyPr vert="horz" lIns="96616" tIns="48308" rIns="96616" bIns="48308" rtlCol="0" anchor="ctr"/>
          <a:lstStyle/>
          <a:p>
            <a:endParaRPr lang="en-US"/>
          </a:p>
        </p:txBody>
      </p:sp>
      <p:sp>
        <p:nvSpPr>
          <p:cNvPr id="5" name="Notes Placeholder 4"/>
          <p:cNvSpPr>
            <a:spLocks noGrp="1"/>
          </p:cNvSpPr>
          <p:nvPr>
            <p:ph type="body" sz="quarter" idx="3"/>
          </p:nvPr>
        </p:nvSpPr>
        <p:spPr>
          <a:xfrm>
            <a:off x="688975" y="4821506"/>
            <a:ext cx="5511800" cy="3944868"/>
          </a:xfrm>
          <a:prstGeom prst="rect">
            <a:avLst/>
          </a:prstGeom>
        </p:spPr>
        <p:txBody>
          <a:bodyPr vert="horz" lIns="96616" tIns="48308" rIns="96616" bIns="48308"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516039"/>
            <a:ext cx="2985558" cy="502674"/>
          </a:xfrm>
          <a:prstGeom prst="rect">
            <a:avLst/>
          </a:prstGeom>
        </p:spPr>
        <p:txBody>
          <a:bodyPr vert="horz" lIns="96616" tIns="48308" rIns="96616" bIns="48308" rtlCol="0" anchor="b"/>
          <a:lstStyle>
            <a:lvl1pPr algn="l">
              <a:defRPr sz="1300"/>
            </a:lvl1pPr>
          </a:lstStyle>
          <a:p>
            <a:endParaRPr lang="en-US"/>
          </a:p>
        </p:txBody>
      </p:sp>
      <p:sp>
        <p:nvSpPr>
          <p:cNvPr id="7" name="Slide Number Placeholder 6"/>
          <p:cNvSpPr>
            <a:spLocks noGrp="1"/>
          </p:cNvSpPr>
          <p:nvPr>
            <p:ph type="sldNum" sz="quarter" idx="5"/>
          </p:nvPr>
        </p:nvSpPr>
        <p:spPr>
          <a:xfrm>
            <a:off x="3902597" y="9516039"/>
            <a:ext cx="2985558" cy="502674"/>
          </a:xfrm>
          <a:prstGeom prst="rect">
            <a:avLst/>
          </a:prstGeom>
        </p:spPr>
        <p:txBody>
          <a:bodyPr vert="horz" lIns="96616" tIns="48308" rIns="96616" bIns="48308" rtlCol="0" anchor="b"/>
          <a:lstStyle>
            <a:lvl1pPr algn="r">
              <a:defRPr sz="1300"/>
            </a:lvl1pPr>
          </a:lstStyle>
          <a:p>
            <a:fld id="{27A78A63-0A9C-4708-BABF-C6D1835DAF0D}" type="slidenum">
              <a:rPr lang="en-US" smtClean="0"/>
              <a:t>‹#›</a:t>
            </a:fld>
            <a:endParaRPr lang="en-US"/>
          </a:p>
        </p:txBody>
      </p:sp>
    </p:spTree>
    <p:extLst>
      <p:ext uri="{BB962C8B-B14F-4D97-AF65-F5344CB8AC3E}">
        <p14:creationId xmlns:p14="http://schemas.microsoft.com/office/powerpoint/2010/main" val="1518539498"/>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l-G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308B624F-0D91-40F7-ADAA-A53EE984C539}" type="datetimeFigureOut">
              <a:rPr lang="el-GR" smtClean="0"/>
              <a:t>8/6/2022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3AFF39F-1692-431A-A8E4-FA8F9D3159DF}" type="slidenum">
              <a:rPr lang="el-GR" smtClean="0"/>
              <a:t>‹#›</a:t>
            </a:fld>
            <a:endParaRPr lang="el-GR"/>
          </a:p>
        </p:txBody>
      </p:sp>
    </p:spTree>
    <p:extLst>
      <p:ext uri="{BB962C8B-B14F-4D97-AF65-F5344CB8AC3E}">
        <p14:creationId xmlns:p14="http://schemas.microsoft.com/office/powerpoint/2010/main" val="3783806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308B624F-0D91-40F7-ADAA-A53EE984C539}" type="datetimeFigureOut">
              <a:rPr lang="el-GR" smtClean="0"/>
              <a:t>8/6/2022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3AFF39F-1692-431A-A8E4-FA8F9D3159DF}" type="slidenum">
              <a:rPr lang="el-GR" smtClean="0"/>
              <a:t>‹#›</a:t>
            </a:fld>
            <a:endParaRPr lang="el-GR"/>
          </a:p>
        </p:txBody>
      </p:sp>
    </p:spTree>
    <p:extLst>
      <p:ext uri="{BB962C8B-B14F-4D97-AF65-F5344CB8AC3E}">
        <p14:creationId xmlns:p14="http://schemas.microsoft.com/office/powerpoint/2010/main" val="3413755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308B624F-0D91-40F7-ADAA-A53EE984C539}" type="datetimeFigureOut">
              <a:rPr lang="el-GR" smtClean="0"/>
              <a:t>8/6/2022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3AFF39F-1692-431A-A8E4-FA8F9D3159DF}" type="slidenum">
              <a:rPr lang="el-GR" smtClean="0"/>
              <a:t>‹#›</a:t>
            </a:fld>
            <a:endParaRPr lang="el-GR"/>
          </a:p>
        </p:txBody>
      </p:sp>
    </p:spTree>
    <p:extLst>
      <p:ext uri="{BB962C8B-B14F-4D97-AF65-F5344CB8AC3E}">
        <p14:creationId xmlns:p14="http://schemas.microsoft.com/office/powerpoint/2010/main" val="913931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308B624F-0D91-40F7-ADAA-A53EE984C539}" type="datetimeFigureOut">
              <a:rPr lang="el-GR" smtClean="0"/>
              <a:t>8/6/2022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3AFF39F-1692-431A-A8E4-FA8F9D3159DF}" type="slidenum">
              <a:rPr lang="el-GR" smtClean="0"/>
              <a:t>‹#›</a:t>
            </a:fld>
            <a:endParaRPr lang="el-GR"/>
          </a:p>
        </p:txBody>
      </p:sp>
    </p:spTree>
    <p:extLst>
      <p:ext uri="{BB962C8B-B14F-4D97-AF65-F5344CB8AC3E}">
        <p14:creationId xmlns:p14="http://schemas.microsoft.com/office/powerpoint/2010/main" val="3535312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l-G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08B624F-0D91-40F7-ADAA-A53EE984C539}" type="datetimeFigureOut">
              <a:rPr lang="el-GR" smtClean="0"/>
              <a:t>8/6/2022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3AFF39F-1692-431A-A8E4-FA8F9D3159DF}" type="slidenum">
              <a:rPr lang="el-GR" smtClean="0"/>
              <a:t>‹#›</a:t>
            </a:fld>
            <a:endParaRPr lang="el-GR"/>
          </a:p>
        </p:txBody>
      </p:sp>
    </p:spTree>
    <p:extLst>
      <p:ext uri="{BB962C8B-B14F-4D97-AF65-F5344CB8AC3E}">
        <p14:creationId xmlns:p14="http://schemas.microsoft.com/office/powerpoint/2010/main" val="2649528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308B624F-0D91-40F7-ADAA-A53EE984C539}" type="datetimeFigureOut">
              <a:rPr lang="el-GR" smtClean="0"/>
              <a:t>8/6/2022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73AFF39F-1692-431A-A8E4-FA8F9D3159DF}" type="slidenum">
              <a:rPr lang="el-GR" smtClean="0"/>
              <a:t>‹#›</a:t>
            </a:fld>
            <a:endParaRPr lang="el-GR"/>
          </a:p>
        </p:txBody>
      </p:sp>
    </p:spTree>
    <p:extLst>
      <p:ext uri="{BB962C8B-B14F-4D97-AF65-F5344CB8AC3E}">
        <p14:creationId xmlns:p14="http://schemas.microsoft.com/office/powerpoint/2010/main" val="2062173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l-G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308B624F-0D91-40F7-ADAA-A53EE984C539}" type="datetimeFigureOut">
              <a:rPr lang="el-GR" smtClean="0"/>
              <a:t>8/6/2022</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73AFF39F-1692-431A-A8E4-FA8F9D3159DF}" type="slidenum">
              <a:rPr lang="el-GR" smtClean="0"/>
              <a:t>‹#›</a:t>
            </a:fld>
            <a:endParaRPr lang="el-GR"/>
          </a:p>
        </p:txBody>
      </p:sp>
    </p:spTree>
    <p:extLst>
      <p:ext uri="{BB962C8B-B14F-4D97-AF65-F5344CB8AC3E}">
        <p14:creationId xmlns:p14="http://schemas.microsoft.com/office/powerpoint/2010/main" val="2746892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308B624F-0D91-40F7-ADAA-A53EE984C539}" type="datetimeFigureOut">
              <a:rPr lang="el-GR" smtClean="0"/>
              <a:t>8/6/2022</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73AFF39F-1692-431A-A8E4-FA8F9D3159DF}" type="slidenum">
              <a:rPr lang="el-GR" smtClean="0"/>
              <a:t>‹#›</a:t>
            </a:fld>
            <a:endParaRPr lang="el-GR"/>
          </a:p>
        </p:txBody>
      </p:sp>
    </p:spTree>
    <p:extLst>
      <p:ext uri="{BB962C8B-B14F-4D97-AF65-F5344CB8AC3E}">
        <p14:creationId xmlns:p14="http://schemas.microsoft.com/office/powerpoint/2010/main" val="2861520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8B624F-0D91-40F7-ADAA-A53EE984C539}" type="datetimeFigureOut">
              <a:rPr lang="el-GR" smtClean="0"/>
              <a:t>8/6/2022</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73AFF39F-1692-431A-A8E4-FA8F9D3159DF}" type="slidenum">
              <a:rPr lang="el-GR" smtClean="0"/>
              <a:t>‹#›</a:t>
            </a:fld>
            <a:endParaRPr lang="el-GR"/>
          </a:p>
        </p:txBody>
      </p:sp>
    </p:spTree>
    <p:extLst>
      <p:ext uri="{BB962C8B-B14F-4D97-AF65-F5344CB8AC3E}">
        <p14:creationId xmlns:p14="http://schemas.microsoft.com/office/powerpoint/2010/main" val="3190087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l-G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08B624F-0D91-40F7-ADAA-A53EE984C539}" type="datetimeFigureOut">
              <a:rPr lang="el-GR" smtClean="0"/>
              <a:t>8/6/2022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73AFF39F-1692-431A-A8E4-FA8F9D3159DF}" type="slidenum">
              <a:rPr lang="el-GR" smtClean="0"/>
              <a:t>‹#›</a:t>
            </a:fld>
            <a:endParaRPr lang="el-GR"/>
          </a:p>
        </p:txBody>
      </p:sp>
    </p:spTree>
    <p:extLst>
      <p:ext uri="{BB962C8B-B14F-4D97-AF65-F5344CB8AC3E}">
        <p14:creationId xmlns:p14="http://schemas.microsoft.com/office/powerpoint/2010/main" val="2140820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l-G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08B624F-0D91-40F7-ADAA-A53EE984C539}" type="datetimeFigureOut">
              <a:rPr lang="el-GR" smtClean="0"/>
              <a:t>8/6/2022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73AFF39F-1692-431A-A8E4-FA8F9D3159DF}" type="slidenum">
              <a:rPr lang="el-GR" smtClean="0"/>
              <a:t>‹#›</a:t>
            </a:fld>
            <a:endParaRPr lang="el-GR"/>
          </a:p>
        </p:txBody>
      </p:sp>
    </p:spTree>
    <p:extLst>
      <p:ext uri="{BB962C8B-B14F-4D97-AF65-F5344CB8AC3E}">
        <p14:creationId xmlns:p14="http://schemas.microsoft.com/office/powerpoint/2010/main" val="4163325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2000">
              <a:schemeClr val="bg1"/>
            </a:gs>
            <a:gs pos="76000">
              <a:schemeClr val="accent1">
                <a:lumMod val="5000"/>
                <a:lumOff val="95000"/>
              </a:schemeClr>
            </a:gs>
            <a:gs pos="100000">
              <a:schemeClr val="bg1">
                <a:lumMod val="85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8B624F-0D91-40F7-ADAA-A53EE984C539}" type="datetimeFigureOut">
              <a:rPr lang="el-GR" smtClean="0"/>
              <a:t>8/6/2022</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AFF39F-1692-431A-A8E4-FA8F9D3159DF}" type="slidenum">
              <a:rPr lang="el-GR" smtClean="0"/>
              <a:t>‹#›</a:t>
            </a:fld>
            <a:endParaRPr lang="el-GR"/>
          </a:p>
        </p:txBody>
      </p:sp>
    </p:spTree>
    <p:extLst>
      <p:ext uri="{BB962C8B-B14F-4D97-AF65-F5344CB8AC3E}">
        <p14:creationId xmlns:p14="http://schemas.microsoft.com/office/powerpoint/2010/main" val="21035175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5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13.emf"/><Relationship Id="rId4" Type="http://schemas.openxmlformats.org/officeDocument/2006/relationships/image" Target="../media/image12.jpeg"/></Relationships>
</file>

<file path=ppt/slides/_rels/slide5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5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5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5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5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5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491" y="2512291"/>
            <a:ext cx="10788073" cy="1440873"/>
          </a:xfrm>
        </p:spPr>
        <p:txBody>
          <a:bodyPr>
            <a:normAutofit/>
          </a:bodyPr>
          <a:lstStyle/>
          <a:p>
            <a:r>
              <a:rPr lang="el-GR" sz="3700" dirty="0" smtClean="0">
                <a:solidFill>
                  <a:srgbClr val="0070C0"/>
                </a:solidFill>
                <a:latin typeface="+mn-lt"/>
                <a:cs typeface="Times New Roman" panose="02020603050405020304" pitchFamily="18" charset="0"/>
              </a:rPr>
              <a:t>Τμήμα </a:t>
            </a:r>
            <a:r>
              <a:rPr lang="el-GR" sz="3700" dirty="0" smtClean="0">
                <a:solidFill>
                  <a:srgbClr val="0070C0"/>
                </a:solidFill>
                <a:latin typeface="+mn-lt"/>
                <a:cs typeface="Times New Roman" panose="02020603050405020304" pitchFamily="18" charset="0"/>
              </a:rPr>
              <a:t>Ισπανικής Γλώσσας και Φιλολογίας</a:t>
            </a:r>
            <a:endParaRPr lang="el-GR" sz="3700" dirty="0">
              <a:solidFill>
                <a:srgbClr val="0070C0"/>
              </a:solidFill>
              <a:latin typeface="+mn-lt"/>
              <a:cs typeface="Times New Roman" panose="02020603050405020304" pitchFamily="18" charset="0"/>
            </a:endParaRP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4279363" y="416689"/>
            <a:ext cx="3308985" cy="189517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33301"/>
            <a:ext cx="12210445" cy="2220081"/>
          </a:xfrm>
          <a:prstGeom prst="rect">
            <a:avLst/>
          </a:prstGeom>
        </p:spPr>
      </p:pic>
    </p:spTree>
    <p:extLst>
      <p:ext uri="{BB962C8B-B14F-4D97-AF65-F5344CB8AC3E}">
        <p14:creationId xmlns:p14="http://schemas.microsoft.com/office/powerpoint/2010/main" val="22906499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34104"/>
            <a:ext cx="10515600" cy="501345"/>
          </a:xfrm>
        </p:spPr>
        <p:txBody>
          <a:bodyPr>
            <a:normAutofit fontScale="90000"/>
          </a:bodyPr>
          <a:lstStyle/>
          <a:p>
            <a:pPr algn="ctr"/>
            <a:r>
              <a:rPr lang="el-GR" dirty="0" smtClean="0">
                <a:solidFill>
                  <a:srgbClr val="0070C0"/>
                </a:solidFill>
                <a:latin typeface="+mn-lt"/>
              </a:rPr>
              <a:t>ΜΑΘΗΣΙΑΚΑ ΑΠΟΤΕΛΕΣΜΑΤΑ ΤΟΥ ΠΠΣ</a:t>
            </a:r>
            <a:endParaRPr lang="el-GR" dirty="0">
              <a:solidFill>
                <a:srgbClr val="0070C0"/>
              </a:solidFill>
              <a:latin typeface="+mn-lt"/>
            </a:endParaRPr>
          </a:p>
        </p:txBody>
      </p:sp>
      <p:sp>
        <p:nvSpPr>
          <p:cNvPr id="4" name="Content Placeholder 3"/>
          <p:cNvSpPr>
            <a:spLocks noGrp="1"/>
          </p:cNvSpPr>
          <p:nvPr>
            <p:ph idx="1"/>
          </p:nvPr>
        </p:nvSpPr>
        <p:spPr>
          <a:xfrm>
            <a:off x="731520" y="2460566"/>
            <a:ext cx="10814858" cy="4089863"/>
          </a:xfrm>
        </p:spPr>
        <p:txBody>
          <a:bodyPr>
            <a:normAutofit/>
          </a:bodyPr>
          <a:lstStyle/>
          <a:p>
            <a:pPr marL="0" indent="0">
              <a:lnSpc>
                <a:spcPct val="120000"/>
              </a:lnSpc>
              <a:buNone/>
            </a:pPr>
            <a:r>
              <a:rPr lang="el-GR" sz="2400" dirty="0"/>
              <a:t>Το Πρόγραμμα Προπτυχιακών Σπουδών του Τμήματος Ισπανικής Γλώσσας και Φιλολογίας αποσκοπεί στην απόκτηση γνώσεων και δεξιοτήτων που θα επιτρέψουν στους πτυχιούχους και νέους επιστήμονες: </a:t>
            </a:r>
          </a:p>
          <a:p>
            <a:pPr>
              <a:lnSpc>
                <a:spcPct val="120000"/>
              </a:lnSpc>
              <a:buFont typeface="Wingdings" panose="05000000000000000000" pitchFamily="2" charset="2"/>
              <a:buChar char="ü"/>
            </a:pPr>
            <a:r>
              <a:rPr lang="el-GR" sz="2400" dirty="0" smtClean="0"/>
              <a:t>να </a:t>
            </a:r>
            <a:r>
              <a:rPr lang="el-GR" sz="2400" dirty="0"/>
              <a:t>καλλιεργήσουν ανεξάρτητο και κριτικό πνεύμα,</a:t>
            </a:r>
          </a:p>
          <a:p>
            <a:pPr>
              <a:lnSpc>
                <a:spcPct val="120000"/>
              </a:lnSpc>
              <a:buFont typeface="Wingdings" panose="05000000000000000000" pitchFamily="2" charset="2"/>
              <a:buChar char="ü"/>
            </a:pPr>
            <a:r>
              <a:rPr lang="el-GR" sz="2400" dirty="0" smtClean="0"/>
              <a:t>να </a:t>
            </a:r>
            <a:r>
              <a:rPr lang="el-GR" sz="2400" dirty="0"/>
              <a:t>αναπτύξουν το ενδιαφέρον τους για συνεχή έρευνα και γνώση και </a:t>
            </a:r>
          </a:p>
          <a:p>
            <a:pPr>
              <a:lnSpc>
                <a:spcPct val="120000"/>
              </a:lnSpc>
              <a:buFont typeface="Wingdings" panose="05000000000000000000" pitchFamily="2" charset="2"/>
              <a:buChar char="ü"/>
            </a:pPr>
            <a:r>
              <a:rPr lang="el-GR" sz="2400" dirty="0" smtClean="0"/>
              <a:t>να </a:t>
            </a:r>
            <a:r>
              <a:rPr lang="el-GR" sz="2400" dirty="0"/>
              <a:t>ανταποκριθούν στις απαιτήσεις των συνεχώς εξελισσόμενων σημερινών </a:t>
            </a:r>
            <a:r>
              <a:rPr lang="el-GR" sz="2400" dirty="0" smtClean="0"/>
              <a:t>κοινωνιών</a:t>
            </a:r>
            <a:endParaRPr lang="el-GR" sz="2400" dirty="0"/>
          </a:p>
        </p:txBody>
      </p:sp>
      <p:sp>
        <p:nvSpPr>
          <p:cNvPr id="5" name="Title 1"/>
          <p:cNvSpPr txBox="1">
            <a:spLocks/>
          </p:cNvSpPr>
          <p:nvPr/>
        </p:nvSpPr>
        <p:spPr>
          <a:xfrm>
            <a:off x="4322618" y="365126"/>
            <a:ext cx="7416798" cy="10849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l-GR" sz="2400" b="1" dirty="0">
                <a:solidFill>
                  <a:srgbClr val="0070C0"/>
                </a:solidFill>
              </a:rPr>
              <a:t>Τμήμα Ισπανικής Γλώσσας και Φιλολογίας</a:t>
            </a:r>
            <a:endParaRPr lang="el-GR" sz="2400" b="1" dirty="0">
              <a:solidFill>
                <a:srgbClr val="0070C0"/>
              </a:solidFill>
              <a:latin typeface="+mn-lt"/>
            </a:endParaRPr>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609599" y="411307"/>
            <a:ext cx="3177309" cy="1010659"/>
          </a:xfrm>
          <a:prstGeom prst="rect">
            <a:avLst/>
          </a:prstGeom>
        </p:spPr>
      </p:pic>
      <p:cxnSp>
        <p:nvCxnSpPr>
          <p:cNvPr id="7" name="Straight Connector 6"/>
          <p:cNvCxnSpPr/>
          <p:nvPr/>
        </p:nvCxnSpPr>
        <p:spPr>
          <a:xfrm>
            <a:off x="0" y="1524000"/>
            <a:ext cx="12192000" cy="0"/>
          </a:xfrm>
          <a:prstGeom prst="line">
            <a:avLst/>
          </a:prstGeom>
          <a:ln w="222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38325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p:cNvSpPr txBox="1">
            <a:spLocks/>
          </p:cNvSpPr>
          <p:nvPr/>
        </p:nvSpPr>
        <p:spPr>
          <a:xfrm>
            <a:off x="838200" y="2445552"/>
            <a:ext cx="10841182" cy="41713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l-GR" sz="2300" dirty="0" smtClean="0"/>
              <a:t>Ειδικότερα, με την ολοκλήρωση του ΠΠΣ, οι απόφοιτοι αναμένεται να είναι σε θέση: </a:t>
            </a:r>
          </a:p>
          <a:p>
            <a:pPr>
              <a:lnSpc>
                <a:spcPct val="100000"/>
              </a:lnSpc>
              <a:buFont typeface="Wingdings" panose="05000000000000000000" pitchFamily="2" charset="2"/>
              <a:buChar char="ü"/>
            </a:pPr>
            <a:r>
              <a:rPr lang="el-GR" sz="2300" dirty="0" smtClean="0"/>
              <a:t>να κατανοούν τη δομή και τη λειτουργία της ισπανικής γλώσσας,</a:t>
            </a:r>
          </a:p>
          <a:p>
            <a:pPr>
              <a:lnSpc>
                <a:spcPct val="100000"/>
              </a:lnSpc>
              <a:buFont typeface="Wingdings" panose="05000000000000000000" pitchFamily="2" charset="2"/>
              <a:buChar char="ü"/>
            </a:pPr>
            <a:r>
              <a:rPr lang="el-GR" sz="2300" dirty="0" smtClean="0"/>
              <a:t>να χρησιμοποιούν την ισπανική γλώσσα για διδακτικούς και επιστημονικούς σκοπούς,</a:t>
            </a:r>
          </a:p>
          <a:p>
            <a:pPr>
              <a:lnSpc>
                <a:spcPct val="100000"/>
              </a:lnSpc>
              <a:buFont typeface="Wingdings" panose="05000000000000000000" pitchFamily="2" charset="2"/>
              <a:buChar char="ü"/>
            </a:pPr>
            <a:r>
              <a:rPr lang="el-GR" sz="2300" dirty="0" smtClean="0"/>
              <a:t>να μελετούν τη λογοτεχνία και τον πολιτισμό της Ισπανίας και της Λατινικής Αμερικής,</a:t>
            </a:r>
          </a:p>
          <a:p>
            <a:pPr>
              <a:lnSpc>
                <a:spcPct val="100000"/>
              </a:lnSpc>
              <a:buFont typeface="Wingdings" panose="05000000000000000000" pitchFamily="2" charset="2"/>
              <a:buChar char="ü"/>
            </a:pPr>
            <a:r>
              <a:rPr lang="el-GR" sz="2300" dirty="0" smtClean="0"/>
              <a:t>να αναπτύσσουν βασική ερευνητική ικανότητα στα επιστημονικά πεδία της γλώσσας/γλωσσολογίας και λογοτεχνίας/πολιτισμού με την εφαρμογή κατάλληλης μεθοδολογίας και</a:t>
            </a:r>
          </a:p>
          <a:p>
            <a:pPr>
              <a:lnSpc>
                <a:spcPct val="100000"/>
              </a:lnSpc>
              <a:buFont typeface="Wingdings" panose="05000000000000000000" pitchFamily="2" charset="2"/>
              <a:buChar char="ü"/>
            </a:pPr>
            <a:r>
              <a:rPr lang="el-GR" sz="2300" dirty="0" smtClean="0"/>
              <a:t>να αποκτούν υψηλού επιπέδου γνώση και παιδαγωγική κατάρτιση στη διδασκαλία της ισπανικής γλώσσας, ώστε να διευκολυνθεί η επαγγελματική τους σταδιοδρομία</a:t>
            </a:r>
            <a:endParaRPr lang="el-GR" sz="2300" dirty="0"/>
          </a:p>
        </p:txBody>
      </p:sp>
      <p:sp>
        <p:nvSpPr>
          <p:cNvPr id="6" name="Title 1"/>
          <p:cNvSpPr txBox="1">
            <a:spLocks/>
          </p:cNvSpPr>
          <p:nvPr/>
        </p:nvSpPr>
        <p:spPr>
          <a:xfrm>
            <a:off x="4322618" y="365126"/>
            <a:ext cx="7416798" cy="10849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l-GR" sz="2400" b="1" dirty="0">
                <a:solidFill>
                  <a:srgbClr val="0070C0"/>
                </a:solidFill>
              </a:rPr>
              <a:t>Τμήμα Ισπανικής Γλώσσας και Φιλολογίας</a:t>
            </a:r>
            <a:endParaRPr lang="el-GR" sz="2400" b="1" dirty="0">
              <a:solidFill>
                <a:srgbClr val="0070C0"/>
              </a:solidFill>
              <a:latin typeface="+mn-lt"/>
            </a:endParaRPr>
          </a:p>
        </p:txBody>
      </p:sp>
      <p:pic>
        <p:nvPicPr>
          <p:cNvPr id="7" name="Picture 6"/>
          <p:cNvPicPr/>
          <p:nvPr/>
        </p:nvPicPr>
        <p:blipFill>
          <a:blip r:embed="rId2" cstate="print">
            <a:extLst>
              <a:ext uri="{28A0092B-C50C-407E-A947-70E740481C1C}">
                <a14:useLocalDpi xmlns:a14="http://schemas.microsoft.com/office/drawing/2010/main" val="0"/>
              </a:ext>
            </a:extLst>
          </a:blip>
          <a:stretch>
            <a:fillRect/>
          </a:stretch>
        </p:blipFill>
        <p:spPr>
          <a:xfrm>
            <a:off x="609599" y="411307"/>
            <a:ext cx="3177309" cy="1010659"/>
          </a:xfrm>
          <a:prstGeom prst="rect">
            <a:avLst/>
          </a:prstGeom>
        </p:spPr>
      </p:pic>
      <p:cxnSp>
        <p:nvCxnSpPr>
          <p:cNvPr id="8" name="Straight Connector 7"/>
          <p:cNvCxnSpPr/>
          <p:nvPr/>
        </p:nvCxnSpPr>
        <p:spPr>
          <a:xfrm>
            <a:off x="0" y="1524000"/>
            <a:ext cx="12192000"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838200" y="1734104"/>
            <a:ext cx="10515600" cy="501345"/>
          </a:xfrm>
        </p:spPr>
        <p:txBody>
          <a:bodyPr>
            <a:normAutofit fontScale="90000"/>
          </a:bodyPr>
          <a:lstStyle/>
          <a:p>
            <a:pPr algn="ctr"/>
            <a:r>
              <a:rPr lang="el-GR" dirty="0" smtClean="0">
                <a:solidFill>
                  <a:srgbClr val="0070C0"/>
                </a:solidFill>
                <a:latin typeface="+mn-lt"/>
              </a:rPr>
              <a:t>ΜΑΘΗΣΙΑΚΑ ΑΠΟΤΕΛΕΣΜΑΤΑ ΤΟΥ ΠΠΣ</a:t>
            </a:r>
            <a:endParaRPr lang="el-GR" dirty="0">
              <a:solidFill>
                <a:srgbClr val="0070C0"/>
              </a:solidFill>
              <a:latin typeface="+mn-lt"/>
            </a:endParaRPr>
          </a:p>
        </p:txBody>
      </p:sp>
    </p:spTree>
    <p:extLst>
      <p:ext uri="{BB962C8B-B14F-4D97-AF65-F5344CB8AC3E}">
        <p14:creationId xmlns:p14="http://schemas.microsoft.com/office/powerpoint/2010/main" val="24883864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7033" y="1780554"/>
            <a:ext cx="9501447" cy="709841"/>
          </a:xfrm>
        </p:spPr>
        <p:txBody>
          <a:bodyPr>
            <a:normAutofit/>
          </a:bodyPr>
          <a:lstStyle/>
          <a:p>
            <a:pPr algn="ctr"/>
            <a:r>
              <a:rPr lang="el-GR" dirty="0" smtClean="0">
                <a:solidFill>
                  <a:srgbClr val="0070C0"/>
                </a:solidFill>
                <a:latin typeface="+mn-lt"/>
              </a:rPr>
              <a:t>ΠΠΣ</a:t>
            </a:r>
            <a:r>
              <a:rPr lang="el-GR" dirty="0" smtClean="0"/>
              <a:t> </a:t>
            </a:r>
            <a:r>
              <a:rPr lang="el-GR" dirty="0">
                <a:solidFill>
                  <a:srgbClr val="0070C0"/>
                </a:solidFill>
                <a:latin typeface="+mn-lt"/>
              </a:rPr>
              <a:t>Ισπανικής Γλώσσας και Φιλολογίας </a:t>
            </a:r>
          </a:p>
        </p:txBody>
      </p:sp>
      <p:sp>
        <p:nvSpPr>
          <p:cNvPr id="4" name="Content Placeholder 3"/>
          <p:cNvSpPr>
            <a:spLocks noGrp="1"/>
          </p:cNvSpPr>
          <p:nvPr>
            <p:ph idx="1"/>
          </p:nvPr>
        </p:nvSpPr>
        <p:spPr>
          <a:xfrm>
            <a:off x="838200" y="2685011"/>
            <a:ext cx="10515600" cy="3928225"/>
          </a:xfrm>
        </p:spPr>
        <p:txBody>
          <a:bodyPr>
            <a:normAutofit fontScale="62500" lnSpcReduction="20000"/>
          </a:bodyPr>
          <a:lstStyle/>
          <a:p>
            <a:pPr marL="0" indent="0">
              <a:lnSpc>
                <a:spcPct val="120000"/>
              </a:lnSpc>
              <a:buNone/>
            </a:pPr>
            <a:r>
              <a:rPr lang="el-GR" sz="3600" dirty="0"/>
              <a:t>Το Πρόγραμμα Προπτυχιακών Σπουδών του Τμήματος Ισπανικής Γλώσσας και Φιλολογίας </a:t>
            </a:r>
            <a:r>
              <a:rPr lang="el-GR" sz="3600" dirty="0" smtClean="0"/>
              <a:t>είναι </a:t>
            </a:r>
            <a:r>
              <a:rPr lang="el-GR" sz="3600" b="1" dirty="0"/>
              <a:t>μοναδικό στον ελλαδικό χώρο</a:t>
            </a:r>
            <a:r>
              <a:rPr lang="el-GR" sz="3600" dirty="0"/>
              <a:t> και έχει τη δυνατότητα να αναπτύξει μια μελλοντική ακαδημαϊκή, ερευνητική και πολιτιστική δράση όχι μόνο στην Ελλάδα αλλά και στην ευρύτερη γεωγραφική περιοχή. </a:t>
            </a:r>
          </a:p>
          <a:p>
            <a:pPr marL="0" indent="0">
              <a:lnSpc>
                <a:spcPct val="120000"/>
              </a:lnSpc>
              <a:buNone/>
            </a:pPr>
            <a:endParaRPr lang="el-GR" sz="2900" dirty="0" smtClean="0"/>
          </a:p>
          <a:p>
            <a:pPr marL="0" indent="0">
              <a:lnSpc>
                <a:spcPct val="120000"/>
              </a:lnSpc>
              <a:buNone/>
            </a:pPr>
            <a:r>
              <a:rPr lang="el-GR" sz="3600" dirty="0" smtClean="0"/>
              <a:t>Το </a:t>
            </a:r>
            <a:r>
              <a:rPr lang="el-GR" sz="3600" dirty="0"/>
              <a:t>ΠΠΣ του Τμήματος εμφανίζει πλούτο και σφαιρικότητα, το επίπεδό του είναι υψηλό, όπως πιστοποιούν οι διεθνείς συνεργασίες του, η επιτυχής φοίτηση φοιτητών του σε Πανεπιστήμια του εξωτερικού στο πλαίσιο του προγράμματος κινητικότητας Erasmus και οι υψηλές επιδόσεις των αποφοίτων του σε προγράμματα μεταπτυχιακών και διδακτορικών σπουδών στην αλλοδαπή</a:t>
            </a:r>
            <a:r>
              <a:rPr lang="el-GR" sz="3600" dirty="0" smtClean="0"/>
              <a:t>.</a:t>
            </a:r>
            <a:endParaRPr lang="el-GR" dirty="0"/>
          </a:p>
        </p:txBody>
      </p:sp>
      <p:sp>
        <p:nvSpPr>
          <p:cNvPr id="5" name="Title 1"/>
          <p:cNvSpPr txBox="1">
            <a:spLocks/>
          </p:cNvSpPr>
          <p:nvPr/>
        </p:nvSpPr>
        <p:spPr>
          <a:xfrm>
            <a:off x="4322618" y="365126"/>
            <a:ext cx="7416798" cy="10849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l-GR" sz="2400" b="1" dirty="0">
                <a:solidFill>
                  <a:srgbClr val="0070C0"/>
                </a:solidFill>
              </a:rPr>
              <a:t>Τμήμα Ισπανικής Γλώσσας και Φιλολογίας</a:t>
            </a:r>
            <a:endParaRPr lang="el-GR" sz="2400" b="1" dirty="0">
              <a:solidFill>
                <a:srgbClr val="0070C0"/>
              </a:solidFill>
              <a:latin typeface="+mn-lt"/>
            </a:endParaRPr>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609599" y="411307"/>
            <a:ext cx="3177309" cy="1010659"/>
          </a:xfrm>
          <a:prstGeom prst="rect">
            <a:avLst/>
          </a:prstGeom>
        </p:spPr>
      </p:pic>
      <p:cxnSp>
        <p:nvCxnSpPr>
          <p:cNvPr id="7" name="Straight Connector 6"/>
          <p:cNvCxnSpPr/>
          <p:nvPr/>
        </p:nvCxnSpPr>
        <p:spPr>
          <a:xfrm>
            <a:off x="0" y="1524000"/>
            <a:ext cx="12192000" cy="0"/>
          </a:xfrm>
          <a:prstGeom prst="line">
            <a:avLst/>
          </a:prstGeom>
          <a:ln w="222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45971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7033" y="1780554"/>
            <a:ext cx="9501447" cy="709841"/>
          </a:xfrm>
        </p:spPr>
        <p:txBody>
          <a:bodyPr>
            <a:normAutofit fontScale="90000"/>
          </a:bodyPr>
          <a:lstStyle/>
          <a:p>
            <a:pPr algn="ctr"/>
            <a:r>
              <a:rPr lang="el-GR" dirty="0" smtClean="0">
                <a:solidFill>
                  <a:srgbClr val="0070C0"/>
                </a:solidFill>
                <a:latin typeface="+mn-lt"/>
              </a:rPr>
              <a:t>Προπτυχιακό Πρόγραμμα Σπουδών</a:t>
            </a:r>
            <a:r>
              <a:rPr lang="el-GR" dirty="0" smtClean="0"/>
              <a:t> </a:t>
            </a:r>
            <a:r>
              <a:rPr lang="el-GR" dirty="0">
                <a:solidFill>
                  <a:srgbClr val="0070C0"/>
                </a:solidFill>
                <a:latin typeface="+mn-lt"/>
              </a:rPr>
              <a:t>Ισπανικής Γλώσσας και Φιλολογίας </a:t>
            </a:r>
          </a:p>
        </p:txBody>
      </p:sp>
      <p:sp>
        <p:nvSpPr>
          <p:cNvPr id="4" name="Content Placeholder 3"/>
          <p:cNvSpPr>
            <a:spLocks noGrp="1"/>
          </p:cNvSpPr>
          <p:nvPr>
            <p:ph idx="1"/>
          </p:nvPr>
        </p:nvSpPr>
        <p:spPr>
          <a:xfrm>
            <a:off x="838200" y="2685011"/>
            <a:ext cx="10515600" cy="3928225"/>
          </a:xfrm>
        </p:spPr>
        <p:txBody>
          <a:bodyPr>
            <a:normAutofit lnSpcReduction="10000"/>
          </a:bodyPr>
          <a:lstStyle/>
          <a:p>
            <a:pPr marL="0" indent="0">
              <a:lnSpc>
                <a:spcPct val="120000"/>
              </a:lnSpc>
              <a:buNone/>
            </a:pPr>
            <a:r>
              <a:rPr lang="el-GR" dirty="0"/>
              <a:t>O ελάχιστος χρόνος φοίτησης που απαιτείται για την απόκτηση πτυχίου είναι </a:t>
            </a:r>
            <a:r>
              <a:rPr lang="el-GR" dirty="0" smtClean="0"/>
              <a:t>8 </a:t>
            </a:r>
            <a:r>
              <a:rPr lang="el-GR" dirty="0"/>
              <a:t>εξάμηνα. </a:t>
            </a:r>
            <a:endParaRPr lang="en-US" dirty="0" smtClean="0"/>
          </a:p>
          <a:p>
            <a:pPr marL="0" indent="0">
              <a:lnSpc>
                <a:spcPct val="120000"/>
              </a:lnSpc>
              <a:buNone/>
            </a:pPr>
            <a:r>
              <a:rPr lang="el-GR" dirty="0" smtClean="0"/>
              <a:t>Κάθε </a:t>
            </a:r>
            <a:r>
              <a:rPr lang="el-GR" dirty="0"/>
              <a:t>ακαδημαϊκό έτος αποτελείται από δύο εξάμηνα. Το χειμερινό εξάμηνο διαρκεί περίπου από τον Οκτώβριο μέχρι τον Φεβρουάριο και το εαρινό από τον Μάρτιο μέχρι τον Ιούνιο. </a:t>
            </a:r>
            <a:endParaRPr lang="en-US" dirty="0" smtClean="0"/>
          </a:p>
          <a:p>
            <a:pPr marL="0" indent="0">
              <a:lnSpc>
                <a:spcPct val="120000"/>
              </a:lnSpc>
              <a:buNone/>
            </a:pPr>
            <a:r>
              <a:rPr lang="el-GR" dirty="0" smtClean="0"/>
              <a:t>Οι </a:t>
            </a:r>
            <a:r>
              <a:rPr lang="el-GR" dirty="0"/>
              <a:t>ακριβείς ημερομηνίες έναρξης και λήξης ανακοινώνονται κάθε φορά από την Κοσμητεία της Φιλοσοφικής Σχολής </a:t>
            </a:r>
          </a:p>
        </p:txBody>
      </p:sp>
      <p:sp>
        <p:nvSpPr>
          <p:cNvPr id="5" name="Title 1"/>
          <p:cNvSpPr txBox="1">
            <a:spLocks/>
          </p:cNvSpPr>
          <p:nvPr/>
        </p:nvSpPr>
        <p:spPr>
          <a:xfrm>
            <a:off x="4322618" y="365126"/>
            <a:ext cx="7416798" cy="10849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l-GR" sz="2400" b="1" dirty="0">
                <a:solidFill>
                  <a:srgbClr val="0070C0"/>
                </a:solidFill>
              </a:rPr>
              <a:t>Τμήμα Ισπανικής Γλώσσας και Φιλολογίας</a:t>
            </a:r>
            <a:endParaRPr lang="el-GR" sz="2400" b="1" dirty="0">
              <a:solidFill>
                <a:srgbClr val="0070C0"/>
              </a:solidFill>
              <a:latin typeface="+mn-lt"/>
            </a:endParaRPr>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609599" y="411307"/>
            <a:ext cx="3177309" cy="1010659"/>
          </a:xfrm>
          <a:prstGeom prst="rect">
            <a:avLst/>
          </a:prstGeom>
        </p:spPr>
      </p:pic>
      <p:cxnSp>
        <p:nvCxnSpPr>
          <p:cNvPr id="7" name="Straight Connector 6"/>
          <p:cNvCxnSpPr/>
          <p:nvPr/>
        </p:nvCxnSpPr>
        <p:spPr>
          <a:xfrm>
            <a:off x="0" y="1524000"/>
            <a:ext cx="12192000" cy="0"/>
          </a:xfrm>
          <a:prstGeom prst="line">
            <a:avLst/>
          </a:prstGeom>
          <a:ln w="222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8821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7033" y="1780554"/>
            <a:ext cx="9501447" cy="709841"/>
          </a:xfrm>
        </p:spPr>
        <p:txBody>
          <a:bodyPr>
            <a:normAutofit/>
          </a:bodyPr>
          <a:lstStyle/>
          <a:p>
            <a:pPr algn="ctr"/>
            <a:endParaRPr lang="el-GR" dirty="0">
              <a:solidFill>
                <a:srgbClr val="0070C0"/>
              </a:solidFill>
              <a:latin typeface="+mn-lt"/>
            </a:endParaRPr>
          </a:p>
        </p:txBody>
      </p:sp>
      <p:sp>
        <p:nvSpPr>
          <p:cNvPr id="4" name="Content Placeholder 3"/>
          <p:cNvSpPr>
            <a:spLocks noGrp="1"/>
          </p:cNvSpPr>
          <p:nvPr>
            <p:ph idx="1"/>
          </p:nvPr>
        </p:nvSpPr>
        <p:spPr>
          <a:xfrm>
            <a:off x="838200" y="2685011"/>
            <a:ext cx="10515600" cy="3928225"/>
          </a:xfrm>
        </p:spPr>
        <p:txBody>
          <a:bodyPr>
            <a:normAutofit/>
          </a:bodyPr>
          <a:lstStyle/>
          <a:p>
            <a:pPr marL="0" indent="0">
              <a:lnSpc>
                <a:spcPct val="120000"/>
              </a:lnSpc>
              <a:buNone/>
            </a:pPr>
            <a:r>
              <a:rPr lang="el-GR" dirty="0"/>
              <a:t>Για την απόκτηση του πτυχίου του Τμήματος Ισπανικής Γλώσσας και Φιλολογίας της Φιλοσοφικής Σχολής του </a:t>
            </a:r>
            <a:r>
              <a:rPr lang="el-GR" dirty="0" smtClean="0"/>
              <a:t>ΕΚΠΑ</a:t>
            </a:r>
            <a:r>
              <a:rPr lang="en-US" dirty="0" smtClean="0"/>
              <a:t>,</a:t>
            </a:r>
            <a:r>
              <a:rPr lang="el-GR" dirty="0" smtClean="0"/>
              <a:t> ο/η φοιτητής</a:t>
            </a:r>
            <a:r>
              <a:rPr lang="el-GR" dirty="0"/>
              <a:t>/-</a:t>
            </a:r>
            <a:r>
              <a:rPr lang="el-GR" dirty="0" err="1"/>
              <a:t>τρια</a:t>
            </a:r>
            <a:r>
              <a:rPr lang="el-GR" dirty="0"/>
              <a:t> </a:t>
            </a:r>
            <a:r>
              <a:rPr lang="el-GR" dirty="0" smtClean="0"/>
              <a:t> </a:t>
            </a:r>
            <a:r>
              <a:rPr lang="el-GR" dirty="0"/>
              <a:t>πρέπει να έχει συγκεντρώσει </a:t>
            </a:r>
            <a:r>
              <a:rPr lang="el-GR" b="1" dirty="0"/>
              <a:t>240 Ευρωπαϊκές Μεταφερόμενες Πιστωτικές Μονάδες (ECTS), </a:t>
            </a:r>
            <a:r>
              <a:rPr lang="el-GR" dirty="0" smtClean="0"/>
              <a:t>που</a:t>
            </a:r>
            <a:r>
              <a:rPr lang="en-US" dirty="0" smtClean="0"/>
              <a:t> </a:t>
            </a:r>
            <a:r>
              <a:rPr lang="el-GR" dirty="0" smtClean="0"/>
              <a:t>αντιστοιχούν περίπου σε </a:t>
            </a:r>
            <a:r>
              <a:rPr lang="el-GR" dirty="0"/>
              <a:t>42-52 </a:t>
            </a:r>
            <a:r>
              <a:rPr lang="el-GR" dirty="0" smtClean="0"/>
              <a:t>μαθήματα, καθώς κάποια έχουν 4 </a:t>
            </a:r>
            <a:r>
              <a:rPr lang="en-US" dirty="0" smtClean="0"/>
              <a:t>ECTS </a:t>
            </a:r>
            <a:r>
              <a:rPr lang="el-GR" dirty="0" smtClean="0"/>
              <a:t>ή 6 </a:t>
            </a:r>
            <a:r>
              <a:rPr lang="en-US" dirty="0" smtClean="0"/>
              <a:t>ECTS.</a:t>
            </a:r>
            <a:endParaRPr lang="el-GR" dirty="0"/>
          </a:p>
        </p:txBody>
      </p:sp>
      <p:sp>
        <p:nvSpPr>
          <p:cNvPr id="5" name="Title 1"/>
          <p:cNvSpPr txBox="1">
            <a:spLocks/>
          </p:cNvSpPr>
          <p:nvPr/>
        </p:nvSpPr>
        <p:spPr>
          <a:xfrm>
            <a:off x="4322618" y="365126"/>
            <a:ext cx="7416798" cy="10849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l-GR" sz="2400" b="1" dirty="0">
                <a:solidFill>
                  <a:srgbClr val="0070C0"/>
                </a:solidFill>
              </a:rPr>
              <a:t>Τμήμα Ισπανικής Γλώσσας και Φιλολογίας</a:t>
            </a:r>
            <a:endParaRPr lang="el-GR" sz="2400" b="1" dirty="0">
              <a:solidFill>
                <a:srgbClr val="0070C0"/>
              </a:solidFill>
              <a:latin typeface="+mn-lt"/>
            </a:endParaRPr>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609599" y="411307"/>
            <a:ext cx="3177309" cy="1010659"/>
          </a:xfrm>
          <a:prstGeom prst="rect">
            <a:avLst/>
          </a:prstGeom>
        </p:spPr>
      </p:pic>
      <p:cxnSp>
        <p:nvCxnSpPr>
          <p:cNvPr id="7" name="Straight Connector 6"/>
          <p:cNvCxnSpPr/>
          <p:nvPr/>
        </p:nvCxnSpPr>
        <p:spPr>
          <a:xfrm>
            <a:off x="0" y="1524000"/>
            <a:ext cx="12192000" cy="0"/>
          </a:xfrm>
          <a:prstGeom prst="line">
            <a:avLst/>
          </a:prstGeom>
          <a:ln w="222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67952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26035"/>
            <a:ext cx="10515600" cy="501345"/>
          </a:xfrm>
        </p:spPr>
        <p:txBody>
          <a:bodyPr>
            <a:normAutofit fontScale="90000"/>
          </a:bodyPr>
          <a:lstStyle/>
          <a:p>
            <a:pPr algn="ctr"/>
            <a:r>
              <a:rPr lang="el-GR" b="1" dirty="0">
                <a:solidFill>
                  <a:srgbClr val="0070C0"/>
                </a:solidFill>
              </a:rPr>
              <a:t>Κατατακτήριο τεστ</a:t>
            </a:r>
            <a:endParaRPr lang="el-GR" b="1" dirty="0">
              <a:solidFill>
                <a:srgbClr val="0070C0"/>
              </a:solidFill>
              <a:latin typeface="+mn-lt"/>
            </a:endParaRPr>
          </a:p>
        </p:txBody>
      </p:sp>
      <p:sp>
        <p:nvSpPr>
          <p:cNvPr id="4" name="Content Placeholder 3"/>
          <p:cNvSpPr>
            <a:spLocks noGrp="1"/>
          </p:cNvSpPr>
          <p:nvPr>
            <p:ph idx="1"/>
          </p:nvPr>
        </p:nvSpPr>
        <p:spPr>
          <a:xfrm>
            <a:off x="838200" y="2323322"/>
            <a:ext cx="10515600" cy="3984172"/>
          </a:xfrm>
        </p:spPr>
        <p:txBody>
          <a:bodyPr>
            <a:normAutofit/>
          </a:bodyPr>
          <a:lstStyle/>
          <a:p>
            <a:pPr marL="0" indent="0">
              <a:lnSpc>
                <a:spcPct val="100000"/>
              </a:lnSpc>
              <a:buNone/>
            </a:pPr>
            <a:r>
              <a:rPr lang="el-GR" sz="4000" dirty="0"/>
              <a:t>Οι νεοεισαχθέντες φοιτητές/τριες καλούνται να συμμετάσχουν σε εξειδικευμένη γραπτή εξέταση με σκοπό την αξιολόγηση του γλωσσικού επιπέδου </a:t>
            </a:r>
            <a:r>
              <a:rPr lang="el-GR" sz="4000" dirty="0" smtClean="0"/>
              <a:t>και την </a:t>
            </a:r>
            <a:r>
              <a:rPr lang="el-GR" sz="4000" dirty="0"/>
              <a:t>κατάταξή τους στα μαθήματα «</a:t>
            </a:r>
            <a:r>
              <a:rPr lang="el-GR" sz="4000" b="1" dirty="0"/>
              <a:t>Ισπανική Γλώσσα Ι</a:t>
            </a:r>
            <a:r>
              <a:rPr lang="el-GR" sz="4000" dirty="0"/>
              <a:t>» ή «</a:t>
            </a:r>
            <a:r>
              <a:rPr lang="el-GR" sz="4000" b="1" dirty="0"/>
              <a:t>Ισπανική Γλώσσα </a:t>
            </a:r>
            <a:r>
              <a:rPr lang="el-GR" sz="4000" b="1" dirty="0" smtClean="0"/>
              <a:t>ΙΙΙ</a:t>
            </a:r>
            <a:r>
              <a:rPr lang="el-GR" sz="4000" dirty="0"/>
              <a:t>» </a:t>
            </a:r>
            <a:r>
              <a:rPr lang="el-GR" sz="4000" dirty="0" smtClean="0"/>
              <a:t>αντίστοιχα</a:t>
            </a:r>
            <a:endParaRPr lang="el-GR" dirty="0"/>
          </a:p>
        </p:txBody>
      </p:sp>
      <p:sp>
        <p:nvSpPr>
          <p:cNvPr id="5" name="Title 1"/>
          <p:cNvSpPr txBox="1">
            <a:spLocks/>
          </p:cNvSpPr>
          <p:nvPr/>
        </p:nvSpPr>
        <p:spPr>
          <a:xfrm>
            <a:off x="4322618" y="365126"/>
            <a:ext cx="7416798" cy="10849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l-GR" sz="2400" b="1" dirty="0">
                <a:solidFill>
                  <a:srgbClr val="0070C0"/>
                </a:solidFill>
              </a:rPr>
              <a:t>Τμήμα Ισπανικής Γλώσσας και Φιλολογίας</a:t>
            </a:r>
            <a:endParaRPr lang="el-GR" sz="2400" b="1" dirty="0">
              <a:solidFill>
                <a:srgbClr val="0070C0"/>
              </a:solidFill>
              <a:latin typeface="+mn-lt"/>
            </a:endParaRPr>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609599" y="411307"/>
            <a:ext cx="3177309" cy="1010659"/>
          </a:xfrm>
          <a:prstGeom prst="rect">
            <a:avLst/>
          </a:prstGeom>
        </p:spPr>
      </p:pic>
      <p:cxnSp>
        <p:nvCxnSpPr>
          <p:cNvPr id="7" name="Straight Connector 6"/>
          <p:cNvCxnSpPr/>
          <p:nvPr/>
        </p:nvCxnSpPr>
        <p:spPr>
          <a:xfrm>
            <a:off x="0" y="1524000"/>
            <a:ext cx="12192000" cy="0"/>
          </a:xfrm>
          <a:prstGeom prst="line">
            <a:avLst/>
          </a:prstGeom>
          <a:ln w="222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47794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26035"/>
            <a:ext cx="10515600" cy="501345"/>
          </a:xfrm>
        </p:spPr>
        <p:txBody>
          <a:bodyPr>
            <a:noAutofit/>
          </a:bodyPr>
          <a:lstStyle/>
          <a:p>
            <a:pPr algn="ctr"/>
            <a:r>
              <a:rPr lang="el-GR" sz="3600" dirty="0" smtClean="0">
                <a:solidFill>
                  <a:srgbClr val="0070C0"/>
                </a:solidFill>
                <a:latin typeface="+mn-lt"/>
              </a:rPr>
              <a:t>ΔΟΜΗ </a:t>
            </a:r>
            <a:r>
              <a:rPr lang="el-GR" sz="3600" dirty="0" smtClean="0">
                <a:solidFill>
                  <a:srgbClr val="0070C0"/>
                </a:solidFill>
                <a:latin typeface="+mn-lt"/>
              </a:rPr>
              <a:t>ΠΡΟΠΤΥΧΙΑΚΟΥ ΠΡΟΓΡΑΜΜΑΤΟΣ ΣΠΟΥΔΩΝ</a:t>
            </a:r>
            <a:endParaRPr lang="el-GR" sz="3600" dirty="0">
              <a:solidFill>
                <a:srgbClr val="0070C0"/>
              </a:solidFill>
              <a:latin typeface="+mn-lt"/>
            </a:endParaRPr>
          </a:p>
        </p:txBody>
      </p:sp>
      <p:sp>
        <p:nvSpPr>
          <p:cNvPr id="4" name="Content Placeholder 3"/>
          <p:cNvSpPr>
            <a:spLocks noGrp="1"/>
          </p:cNvSpPr>
          <p:nvPr>
            <p:ph idx="1"/>
          </p:nvPr>
        </p:nvSpPr>
        <p:spPr>
          <a:xfrm>
            <a:off x="838200" y="2229414"/>
            <a:ext cx="10515600" cy="4383822"/>
          </a:xfrm>
        </p:spPr>
        <p:txBody>
          <a:bodyPr>
            <a:normAutofit/>
          </a:bodyPr>
          <a:lstStyle/>
          <a:p>
            <a:pPr marL="0" indent="0">
              <a:buNone/>
            </a:pPr>
            <a:r>
              <a:rPr lang="el-GR" dirty="0"/>
              <a:t>Τ</a:t>
            </a:r>
            <a:r>
              <a:rPr lang="en-US" dirty="0"/>
              <a:t>o</a:t>
            </a:r>
            <a:r>
              <a:rPr lang="el-GR" dirty="0"/>
              <a:t> ΠΠΣ περιλαμβάνει 112 μαθήματα που κατανέμονται σε οκτώ εξάμηνα σπουδών και χωρίζονται σε τέσσερις κατηγορίες:</a:t>
            </a:r>
          </a:p>
          <a:p>
            <a:pPr lvl="0"/>
            <a:r>
              <a:rPr lang="el-GR" b="1" dirty="0"/>
              <a:t>Υποχρεωτικά Μαθήματα Κορμού</a:t>
            </a:r>
            <a:endParaRPr lang="el-GR" dirty="0"/>
          </a:p>
          <a:p>
            <a:pPr lvl="0"/>
            <a:r>
              <a:rPr lang="el-GR" b="1" dirty="0"/>
              <a:t>Υποχρεωτικά Μαθήματα</a:t>
            </a:r>
            <a:endParaRPr lang="el-GR" dirty="0"/>
          </a:p>
          <a:p>
            <a:pPr lvl="0"/>
            <a:r>
              <a:rPr lang="el-GR" b="1" dirty="0"/>
              <a:t>Υποχρεωτικά Μαθήματα Επιλογής</a:t>
            </a:r>
            <a:endParaRPr lang="el-GR" dirty="0"/>
          </a:p>
          <a:p>
            <a:pPr lvl="0"/>
            <a:r>
              <a:rPr lang="el-GR" b="1" dirty="0"/>
              <a:t>Μαθήματα Ελεύθερης Επιλογής</a:t>
            </a:r>
            <a:r>
              <a:rPr lang="el-GR" dirty="0"/>
              <a:t> </a:t>
            </a:r>
            <a:endParaRPr lang="el-GR" dirty="0" smtClean="0"/>
          </a:p>
          <a:p>
            <a:pPr marL="0" lvl="0" indent="0">
              <a:buNone/>
            </a:pPr>
            <a:r>
              <a:rPr lang="el-GR" dirty="0" smtClean="0"/>
              <a:t>Τα 107 μαθήματα που προσφέρει το Τμήμα </a:t>
            </a:r>
            <a:r>
              <a:rPr lang="el-GR" dirty="0"/>
              <a:t>Ισπανικής Γλώσσας </a:t>
            </a:r>
            <a:r>
              <a:rPr lang="el-GR" dirty="0" smtClean="0"/>
              <a:t>διδ</a:t>
            </a:r>
            <a:r>
              <a:rPr lang="el-GR" dirty="0"/>
              <a:t>ά</a:t>
            </a:r>
            <a:r>
              <a:rPr lang="el-GR" dirty="0" smtClean="0"/>
              <a:t>σκονται στην ισπανική γλώσσα.</a:t>
            </a:r>
            <a:endParaRPr lang="el-GR" dirty="0"/>
          </a:p>
          <a:p>
            <a:pPr marL="0" indent="0">
              <a:buNone/>
            </a:pPr>
            <a:r>
              <a:rPr lang="el-GR" sz="2100" dirty="0" smtClean="0"/>
              <a:t> </a:t>
            </a:r>
            <a:endParaRPr lang="el-GR" sz="2100" dirty="0"/>
          </a:p>
          <a:p>
            <a:pPr marL="0" indent="0">
              <a:buNone/>
            </a:pPr>
            <a:endParaRPr lang="el-GR" dirty="0" smtClean="0"/>
          </a:p>
          <a:p>
            <a:pPr marL="0" indent="0">
              <a:buNone/>
            </a:pPr>
            <a:endParaRPr lang="el-GR" dirty="0"/>
          </a:p>
        </p:txBody>
      </p:sp>
      <p:sp>
        <p:nvSpPr>
          <p:cNvPr id="5" name="Title 1"/>
          <p:cNvSpPr txBox="1">
            <a:spLocks/>
          </p:cNvSpPr>
          <p:nvPr/>
        </p:nvSpPr>
        <p:spPr>
          <a:xfrm>
            <a:off x="4322618" y="365126"/>
            <a:ext cx="7416798" cy="10849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l-GR" sz="2400" b="1" dirty="0">
                <a:solidFill>
                  <a:srgbClr val="0070C0"/>
                </a:solidFill>
              </a:rPr>
              <a:t>Τμήμα Ισπανικής Γλώσσας και Φιλολογίας</a:t>
            </a:r>
            <a:endParaRPr lang="el-GR" sz="2400" b="1" dirty="0">
              <a:solidFill>
                <a:srgbClr val="0070C0"/>
              </a:solidFill>
              <a:latin typeface="+mn-lt"/>
            </a:endParaRPr>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609599" y="411307"/>
            <a:ext cx="3177309" cy="1010659"/>
          </a:xfrm>
          <a:prstGeom prst="rect">
            <a:avLst/>
          </a:prstGeom>
        </p:spPr>
      </p:pic>
      <p:cxnSp>
        <p:nvCxnSpPr>
          <p:cNvPr id="7" name="Straight Connector 6"/>
          <p:cNvCxnSpPr/>
          <p:nvPr/>
        </p:nvCxnSpPr>
        <p:spPr>
          <a:xfrm>
            <a:off x="0" y="1524000"/>
            <a:ext cx="12192000" cy="0"/>
          </a:xfrm>
          <a:prstGeom prst="line">
            <a:avLst/>
          </a:prstGeom>
          <a:ln w="222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85757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26035"/>
            <a:ext cx="10515600" cy="501345"/>
          </a:xfrm>
        </p:spPr>
        <p:txBody>
          <a:bodyPr>
            <a:normAutofit fontScale="90000"/>
          </a:bodyPr>
          <a:lstStyle/>
          <a:p>
            <a:pPr algn="ctr"/>
            <a:r>
              <a:rPr lang="el-GR" dirty="0" smtClean="0">
                <a:solidFill>
                  <a:srgbClr val="0070C0"/>
                </a:solidFill>
                <a:latin typeface="+mn-lt"/>
              </a:rPr>
              <a:t>10 ΥΠΟΧΡΕΩΤΙΚΑ ΜΑΘΗΜΑΤΑ ΚΟΡΜΟΥ (54</a:t>
            </a:r>
            <a:r>
              <a:rPr lang="en-US" dirty="0" smtClean="0">
                <a:solidFill>
                  <a:srgbClr val="0070C0"/>
                </a:solidFill>
                <a:latin typeface="+mn-lt"/>
              </a:rPr>
              <a:t>ECTS</a:t>
            </a:r>
            <a:r>
              <a:rPr lang="el-GR" dirty="0" smtClean="0">
                <a:solidFill>
                  <a:srgbClr val="0070C0"/>
                </a:solidFill>
                <a:latin typeface="+mn-lt"/>
              </a:rPr>
              <a:t>)</a:t>
            </a:r>
            <a:endParaRPr lang="el-GR" dirty="0">
              <a:solidFill>
                <a:srgbClr val="0070C0"/>
              </a:solidFill>
              <a:latin typeface="+mn-lt"/>
            </a:endParaRPr>
          </a:p>
        </p:txBody>
      </p:sp>
      <p:sp>
        <p:nvSpPr>
          <p:cNvPr id="5" name="Title 1"/>
          <p:cNvSpPr txBox="1">
            <a:spLocks/>
          </p:cNvSpPr>
          <p:nvPr/>
        </p:nvSpPr>
        <p:spPr>
          <a:xfrm>
            <a:off x="4322618" y="365126"/>
            <a:ext cx="7416798" cy="10849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l-GR" sz="2400" b="1" dirty="0">
                <a:solidFill>
                  <a:srgbClr val="0070C0"/>
                </a:solidFill>
              </a:rPr>
              <a:t>Τμήμα Ισπανικής Γλώσσας και Φιλολογίας</a:t>
            </a:r>
            <a:endParaRPr lang="el-GR" sz="2400" b="1" dirty="0">
              <a:solidFill>
                <a:srgbClr val="0070C0"/>
              </a:solidFill>
              <a:latin typeface="+mn-lt"/>
            </a:endParaRPr>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609599" y="411307"/>
            <a:ext cx="3177309" cy="1010659"/>
          </a:xfrm>
          <a:prstGeom prst="rect">
            <a:avLst/>
          </a:prstGeom>
        </p:spPr>
      </p:pic>
      <p:cxnSp>
        <p:nvCxnSpPr>
          <p:cNvPr id="7" name="Straight Connector 6"/>
          <p:cNvCxnSpPr/>
          <p:nvPr/>
        </p:nvCxnSpPr>
        <p:spPr>
          <a:xfrm>
            <a:off x="0" y="1524000"/>
            <a:ext cx="12192000"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14" name="Content Placeholder 3"/>
          <p:cNvSpPr txBox="1">
            <a:spLocks/>
          </p:cNvSpPr>
          <p:nvPr/>
        </p:nvSpPr>
        <p:spPr>
          <a:xfrm>
            <a:off x="814644" y="2535386"/>
            <a:ext cx="10199720" cy="1163778"/>
          </a:xfrm>
          <a:prstGeom prst="rect">
            <a:avLst/>
          </a:prstGeom>
        </p:spPr>
        <p:txBody>
          <a:bodyPr vert="horz" lIns="91440" tIns="45720" rIns="91440" bIns="45720" numCol="2"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00"/>
              </a:spcBef>
              <a:buFont typeface="Arial" panose="020B0604020202020204" pitchFamily="34" charset="0"/>
              <a:buNone/>
            </a:pPr>
            <a:r>
              <a:rPr lang="el-GR" sz="1800" dirty="0" smtClean="0">
                <a:solidFill>
                  <a:srgbClr val="0070C0"/>
                </a:solidFill>
              </a:rPr>
              <a:t>    </a:t>
            </a:r>
            <a:r>
              <a:rPr lang="en-US" sz="1800" dirty="0" smtClean="0">
                <a:solidFill>
                  <a:srgbClr val="0070C0"/>
                </a:solidFill>
              </a:rPr>
              <a:t> </a:t>
            </a:r>
            <a:r>
              <a:rPr lang="el-GR" sz="1800" dirty="0" smtClean="0">
                <a:solidFill>
                  <a:srgbClr val="0070C0"/>
                </a:solidFill>
              </a:rPr>
              <a:t>Α΄ εξάμηνο  </a:t>
            </a:r>
          </a:p>
          <a:p>
            <a:pPr marL="400050" indent="-171450">
              <a:lnSpc>
                <a:spcPct val="100000"/>
              </a:lnSpc>
              <a:spcBef>
                <a:spcPts val="100"/>
              </a:spcBef>
            </a:pPr>
            <a:r>
              <a:rPr lang="el-GR" sz="1800" dirty="0" smtClean="0"/>
              <a:t>Ισπανική Γλώσσα ΙΙΙ </a:t>
            </a:r>
          </a:p>
          <a:p>
            <a:pPr marL="400050" indent="-171450">
              <a:lnSpc>
                <a:spcPct val="100000"/>
              </a:lnSpc>
              <a:spcBef>
                <a:spcPts val="100"/>
              </a:spcBef>
            </a:pPr>
            <a:r>
              <a:rPr lang="el-GR" sz="1800" dirty="0" smtClean="0"/>
              <a:t>Εισαγωγή στη Λογοτεχνία Ι (Πεζογραφία)</a:t>
            </a:r>
            <a:endParaRPr lang="en-US" sz="1800" dirty="0" smtClean="0"/>
          </a:p>
          <a:p>
            <a:pPr indent="0">
              <a:lnSpc>
                <a:spcPct val="100000"/>
              </a:lnSpc>
              <a:spcBef>
                <a:spcPts val="100"/>
              </a:spcBef>
              <a:buNone/>
            </a:pPr>
            <a:endParaRPr lang="en-US" sz="1800" dirty="0"/>
          </a:p>
          <a:p>
            <a:pPr marL="400050" indent="-171450">
              <a:lnSpc>
                <a:spcPct val="100000"/>
              </a:lnSpc>
              <a:spcBef>
                <a:spcPts val="100"/>
              </a:spcBef>
            </a:pPr>
            <a:endParaRPr lang="en-US" sz="1800" dirty="0" smtClean="0"/>
          </a:p>
          <a:p>
            <a:pPr marL="400050" indent="-171450">
              <a:lnSpc>
                <a:spcPct val="100000"/>
              </a:lnSpc>
              <a:spcBef>
                <a:spcPts val="100"/>
              </a:spcBef>
            </a:pPr>
            <a:endParaRPr lang="el-GR" sz="1800" dirty="0" smtClean="0"/>
          </a:p>
          <a:p>
            <a:pPr marL="0" indent="0">
              <a:lnSpc>
                <a:spcPct val="100000"/>
              </a:lnSpc>
              <a:spcBef>
                <a:spcPts val="100"/>
              </a:spcBef>
              <a:buFont typeface="Arial" panose="020B0604020202020204" pitchFamily="34" charset="0"/>
              <a:buNone/>
            </a:pPr>
            <a:endParaRPr lang="en-US" sz="1800" dirty="0" smtClean="0"/>
          </a:p>
          <a:p>
            <a:pPr marL="0" indent="0">
              <a:lnSpc>
                <a:spcPct val="100000"/>
              </a:lnSpc>
              <a:spcBef>
                <a:spcPts val="100"/>
              </a:spcBef>
              <a:buFont typeface="Arial" panose="020B0604020202020204" pitchFamily="34" charset="0"/>
              <a:buNone/>
            </a:pPr>
            <a:endParaRPr lang="en-US" sz="1800" dirty="0" smtClean="0"/>
          </a:p>
          <a:p>
            <a:pPr marL="0" indent="0">
              <a:lnSpc>
                <a:spcPct val="100000"/>
              </a:lnSpc>
              <a:spcBef>
                <a:spcPts val="100"/>
              </a:spcBef>
              <a:buFont typeface="Arial" panose="020B0604020202020204" pitchFamily="34" charset="0"/>
              <a:buNone/>
            </a:pPr>
            <a:r>
              <a:rPr lang="el-GR" sz="1800" dirty="0" smtClean="0">
                <a:solidFill>
                  <a:srgbClr val="0070C0"/>
                </a:solidFill>
              </a:rPr>
              <a:t>    Β΄ εξάμηνο</a:t>
            </a:r>
            <a:r>
              <a:rPr lang="el-GR" sz="1800" dirty="0" smtClean="0"/>
              <a:t> </a:t>
            </a:r>
          </a:p>
          <a:p>
            <a:pPr marL="400050" indent="-171450">
              <a:lnSpc>
                <a:spcPct val="100000"/>
              </a:lnSpc>
              <a:spcBef>
                <a:spcPts val="100"/>
              </a:spcBef>
            </a:pPr>
            <a:r>
              <a:rPr lang="el-GR" sz="1800" dirty="0" smtClean="0"/>
              <a:t>Ισπανική Γλώσσα Ι</a:t>
            </a:r>
            <a:r>
              <a:rPr lang="en-US" sz="1800" dirty="0" smtClean="0"/>
              <a:t>V </a:t>
            </a:r>
            <a:endParaRPr lang="el-GR" sz="1800" dirty="0" smtClean="0"/>
          </a:p>
          <a:p>
            <a:pPr marL="400050" indent="-171450">
              <a:lnSpc>
                <a:spcPct val="100000"/>
              </a:lnSpc>
              <a:spcBef>
                <a:spcPts val="100"/>
              </a:spcBef>
            </a:pPr>
            <a:r>
              <a:rPr lang="el-GR" sz="1800" dirty="0" smtClean="0"/>
              <a:t>Εισαγωγή στη Λογοτεχνία Ι</a:t>
            </a:r>
            <a:r>
              <a:rPr lang="en-US" sz="1800" dirty="0" smtClean="0"/>
              <a:t>I</a:t>
            </a:r>
            <a:r>
              <a:rPr lang="el-GR" sz="1800" dirty="0" smtClean="0"/>
              <a:t> (Ποίηση) </a:t>
            </a:r>
          </a:p>
          <a:p>
            <a:pPr marL="400050" indent="-171450">
              <a:lnSpc>
                <a:spcPct val="100000"/>
              </a:lnSpc>
              <a:spcBef>
                <a:spcPts val="100"/>
              </a:spcBef>
            </a:pPr>
            <a:r>
              <a:rPr lang="el-GR" sz="1800" dirty="0" smtClean="0"/>
              <a:t>Εισαγωγή στη Λογοτεχνία Ι</a:t>
            </a:r>
            <a:r>
              <a:rPr lang="en-US" sz="1800" dirty="0" smtClean="0"/>
              <a:t>II</a:t>
            </a:r>
            <a:r>
              <a:rPr lang="el-GR" sz="1800" dirty="0" smtClean="0"/>
              <a:t> (Θέατρο) </a:t>
            </a:r>
          </a:p>
          <a:p>
            <a:pPr marL="457200" lvl="1" indent="0">
              <a:lnSpc>
                <a:spcPct val="100000"/>
              </a:lnSpc>
              <a:buFont typeface="Arial" panose="020B0604020202020204" pitchFamily="34" charset="0"/>
              <a:buNone/>
            </a:pPr>
            <a:endParaRPr lang="el-GR" sz="1800" dirty="0" smtClean="0"/>
          </a:p>
          <a:p>
            <a:pPr marL="0" indent="0">
              <a:lnSpc>
                <a:spcPct val="100000"/>
              </a:lnSpc>
              <a:buFont typeface="Arial" panose="020B0604020202020204" pitchFamily="34" charset="0"/>
              <a:buNone/>
            </a:pPr>
            <a:endParaRPr lang="el-GR" sz="1800" dirty="0" smtClean="0"/>
          </a:p>
          <a:p>
            <a:pPr marL="0" indent="0">
              <a:lnSpc>
                <a:spcPct val="100000"/>
              </a:lnSpc>
              <a:buFont typeface="Arial" panose="020B0604020202020204" pitchFamily="34" charset="0"/>
              <a:buNone/>
            </a:pPr>
            <a:endParaRPr lang="el-GR" sz="1800" dirty="0"/>
          </a:p>
        </p:txBody>
      </p:sp>
      <p:sp>
        <p:nvSpPr>
          <p:cNvPr id="15" name="Content Placeholder 3"/>
          <p:cNvSpPr txBox="1">
            <a:spLocks/>
          </p:cNvSpPr>
          <p:nvPr/>
        </p:nvSpPr>
        <p:spPr>
          <a:xfrm>
            <a:off x="980906" y="4185677"/>
            <a:ext cx="10372894" cy="1292168"/>
          </a:xfrm>
          <a:prstGeom prst="rect">
            <a:avLst/>
          </a:prstGeom>
        </p:spPr>
        <p:txBody>
          <a:bodyPr vert="horz" lIns="91440" tIns="45720" rIns="91440" bIns="45720" numCol="2"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00"/>
              </a:spcBef>
              <a:buNone/>
            </a:pPr>
            <a:r>
              <a:rPr lang="el-GR" sz="1800" dirty="0" smtClean="0">
                <a:solidFill>
                  <a:srgbClr val="0070C0"/>
                </a:solidFill>
              </a:rPr>
              <a:t>Α΄ εξάμηνο</a:t>
            </a:r>
          </a:p>
          <a:p>
            <a:pPr>
              <a:spcBef>
                <a:spcPts val="400"/>
              </a:spcBef>
            </a:pPr>
            <a:r>
              <a:rPr lang="el-GR" sz="1800" dirty="0" smtClean="0"/>
              <a:t>Ελληνικό: Εισαγωγή στη Θεωρητική Γλωσσολογία </a:t>
            </a:r>
          </a:p>
          <a:p>
            <a:pPr>
              <a:spcBef>
                <a:spcPts val="400"/>
              </a:spcBef>
            </a:pPr>
            <a:r>
              <a:rPr lang="el-GR" sz="1800" dirty="0" smtClean="0"/>
              <a:t>Ελληνικό: Ιστορία της Νεότερης Ελλάδας </a:t>
            </a:r>
          </a:p>
          <a:p>
            <a:pPr>
              <a:spcBef>
                <a:spcPts val="400"/>
              </a:spcBef>
            </a:pPr>
            <a:r>
              <a:rPr lang="el-GR" sz="1800" dirty="0" smtClean="0"/>
              <a:t>Ελληνικό: Νέα Ελληνική Λογοτεχνία</a:t>
            </a:r>
          </a:p>
          <a:p>
            <a:pPr marL="0" indent="0">
              <a:spcBef>
                <a:spcPts val="100"/>
              </a:spcBef>
              <a:buNone/>
            </a:pPr>
            <a:r>
              <a:rPr lang="el-GR" sz="1800" dirty="0" smtClean="0">
                <a:solidFill>
                  <a:srgbClr val="0070C0"/>
                </a:solidFill>
              </a:rPr>
              <a:t>Β΄ εξάμηνο</a:t>
            </a:r>
          </a:p>
          <a:p>
            <a:pPr>
              <a:spcBef>
                <a:spcPts val="100"/>
              </a:spcBef>
            </a:pPr>
            <a:r>
              <a:rPr lang="el-GR" sz="1800" dirty="0" smtClean="0"/>
              <a:t>Ελληνικό: Αρχαία Ελληνική Φιλοσοφία </a:t>
            </a:r>
            <a:endParaRPr lang="el-GR" sz="1800" dirty="0"/>
          </a:p>
        </p:txBody>
      </p:sp>
      <p:sp>
        <p:nvSpPr>
          <p:cNvPr id="16" name="Content Placeholder 3"/>
          <p:cNvSpPr txBox="1">
            <a:spLocks/>
          </p:cNvSpPr>
          <p:nvPr/>
        </p:nvSpPr>
        <p:spPr>
          <a:xfrm>
            <a:off x="302720" y="2273259"/>
            <a:ext cx="10825943" cy="336938"/>
          </a:xfrm>
          <a:prstGeom prst="rect">
            <a:avLst/>
          </a:prstGeom>
        </p:spPr>
        <p:txBody>
          <a:bodyPr vert="horz" lIns="91440" tIns="45720" rIns="91440" bIns="45720" numCol="1"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Font typeface="Wingdings" panose="05000000000000000000" pitchFamily="2" charset="2"/>
              <a:buChar char="Ø"/>
            </a:pPr>
            <a:r>
              <a:rPr lang="el-GR" sz="2500" dirty="0"/>
              <a:t>5 μαθήματα βασικών και απαραίτητων γνώσεων από το Τμήμα Ισπανικής Γλώσσας και Φιλολογίας</a:t>
            </a:r>
          </a:p>
        </p:txBody>
      </p:sp>
      <p:sp>
        <p:nvSpPr>
          <p:cNvPr id="17" name="Content Placeholder 3"/>
          <p:cNvSpPr txBox="1">
            <a:spLocks/>
          </p:cNvSpPr>
          <p:nvPr/>
        </p:nvSpPr>
        <p:spPr>
          <a:xfrm>
            <a:off x="302720" y="3875552"/>
            <a:ext cx="11436696" cy="336938"/>
          </a:xfrm>
          <a:prstGeom prst="rect">
            <a:avLst/>
          </a:prstGeom>
        </p:spPr>
        <p:txBody>
          <a:bodyPr vert="horz" lIns="91440" tIns="45720" rIns="91440" bIns="45720" numCol="1"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Font typeface="Wingdings" panose="05000000000000000000" pitchFamily="2" charset="2"/>
              <a:buChar char="Ø"/>
            </a:pPr>
            <a:r>
              <a:rPr lang="el-GR" sz="2500" dirty="0"/>
              <a:t>4 μαθήματα γενικών βασικών γνώσεων προσφερόμενα από Ελληνικά Τμήματα της </a:t>
            </a:r>
            <a:r>
              <a:rPr lang="el-GR" sz="2500" dirty="0" smtClean="0"/>
              <a:t>Φιλοσοφικής Σχολής</a:t>
            </a:r>
            <a:r>
              <a:rPr lang="el-GR" sz="2500" dirty="0"/>
              <a:t>	</a:t>
            </a:r>
          </a:p>
        </p:txBody>
      </p:sp>
      <p:sp>
        <p:nvSpPr>
          <p:cNvPr id="18" name="Content Placeholder 3"/>
          <p:cNvSpPr txBox="1">
            <a:spLocks/>
          </p:cNvSpPr>
          <p:nvPr/>
        </p:nvSpPr>
        <p:spPr>
          <a:xfrm>
            <a:off x="302720" y="5627726"/>
            <a:ext cx="10825943" cy="336938"/>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Font typeface="Wingdings" panose="05000000000000000000" pitchFamily="2" charset="2"/>
              <a:buChar char="Ø"/>
            </a:pPr>
            <a:r>
              <a:rPr lang="el-GR" sz="1900" dirty="0"/>
              <a:t>1 μάθημα για την απόκτηση Πιστοποιητικού Παιδαγωγικής και Διδακτικής Επάρκειας</a:t>
            </a:r>
          </a:p>
        </p:txBody>
      </p:sp>
      <p:sp>
        <p:nvSpPr>
          <p:cNvPr id="19" name="Content Placeholder 3"/>
          <p:cNvSpPr txBox="1">
            <a:spLocks/>
          </p:cNvSpPr>
          <p:nvPr/>
        </p:nvSpPr>
        <p:spPr>
          <a:xfrm>
            <a:off x="1014147" y="5948601"/>
            <a:ext cx="9617825" cy="750568"/>
          </a:xfrm>
          <a:prstGeom prst="rect">
            <a:avLst/>
          </a:prstGeom>
        </p:spPr>
        <p:txBody>
          <a:bodyPr vert="horz" lIns="91440" tIns="45720" rIns="91440" bIns="45720" numCol="2"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00"/>
              </a:spcBef>
              <a:buNone/>
            </a:pPr>
            <a:r>
              <a:rPr lang="el-GR" sz="1800" dirty="0">
                <a:solidFill>
                  <a:srgbClr val="0070C0"/>
                </a:solidFill>
              </a:rPr>
              <a:t>Α΄ εξάμηνο</a:t>
            </a:r>
          </a:p>
          <a:p>
            <a:pPr>
              <a:spcBef>
                <a:spcPts val="100"/>
              </a:spcBef>
            </a:pPr>
            <a:r>
              <a:rPr lang="el-GR" sz="1800" dirty="0"/>
              <a:t>Ελληνικό: Εισαγωγή στην Παιδαγωγική </a:t>
            </a:r>
          </a:p>
          <a:p>
            <a:pPr marL="0" indent="0">
              <a:buNone/>
            </a:pPr>
            <a:endParaRPr lang="el-GR" sz="1800" dirty="0"/>
          </a:p>
        </p:txBody>
      </p:sp>
    </p:spTree>
    <p:extLst>
      <p:ext uri="{BB962C8B-B14F-4D97-AF65-F5344CB8AC3E}">
        <p14:creationId xmlns:p14="http://schemas.microsoft.com/office/powerpoint/2010/main" val="18496582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75913"/>
            <a:ext cx="10515600" cy="501345"/>
          </a:xfrm>
        </p:spPr>
        <p:txBody>
          <a:bodyPr>
            <a:normAutofit fontScale="90000"/>
          </a:bodyPr>
          <a:lstStyle/>
          <a:p>
            <a:pPr algn="ctr"/>
            <a:r>
              <a:rPr lang="en-US" dirty="0" smtClean="0">
                <a:solidFill>
                  <a:srgbClr val="0070C0"/>
                </a:solidFill>
                <a:latin typeface="+mn-lt"/>
              </a:rPr>
              <a:t>8 </a:t>
            </a:r>
            <a:r>
              <a:rPr lang="el-GR" dirty="0" smtClean="0">
                <a:solidFill>
                  <a:srgbClr val="0070C0"/>
                </a:solidFill>
                <a:latin typeface="+mn-lt"/>
              </a:rPr>
              <a:t>ΥΠΟΧΡΕΩΤΙΚΑ ΜΑΘΗΜΑΤΑ</a:t>
            </a:r>
            <a:r>
              <a:rPr lang="en-US" dirty="0" smtClean="0">
                <a:solidFill>
                  <a:srgbClr val="0070C0"/>
                </a:solidFill>
                <a:latin typeface="+mn-lt"/>
              </a:rPr>
              <a:t> (48 ECTS)</a:t>
            </a:r>
            <a:endParaRPr lang="el-GR" dirty="0">
              <a:solidFill>
                <a:srgbClr val="0070C0"/>
              </a:solidFill>
              <a:latin typeface="+mn-lt"/>
            </a:endParaRPr>
          </a:p>
        </p:txBody>
      </p:sp>
      <p:sp>
        <p:nvSpPr>
          <p:cNvPr id="4" name="Content Placeholder 3"/>
          <p:cNvSpPr>
            <a:spLocks noGrp="1"/>
          </p:cNvSpPr>
          <p:nvPr>
            <p:ph idx="1"/>
          </p:nvPr>
        </p:nvSpPr>
        <p:spPr>
          <a:xfrm>
            <a:off x="609599" y="2452254"/>
            <a:ext cx="11252663" cy="4160981"/>
          </a:xfrm>
        </p:spPr>
        <p:txBody>
          <a:bodyPr numCol="2">
            <a:normAutofit/>
          </a:bodyPr>
          <a:lstStyle/>
          <a:p>
            <a:pPr marL="0" indent="0">
              <a:buNone/>
            </a:pPr>
            <a:r>
              <a:rPr lang="el-GR" dirty="0" smtClean="0">
                <a:solidFill>
                  <a:srgbClr val="0070C0"/>
                </a:solidFill>
              </a:rPr>
              <a:t>Γ΄ εξάμηνο</a:t>
            </a:r>
          </a:p>
          <a:p>
            <a:r>
              <a:rPr lang="el-GR" dirty="0"/>
              <a:t>Ισπανικός Πολιτισμός</a:t>
            </a:r>
          </a:p>
          <a:p>
            <a:r>
              <a:rPr lang="el-GR" dirty="0" err="1"/>
              <a:t>Ισπανοαμερικανικός</a:t>
            </a:r>
            <a:r>
              <a:rPr lang="el-GR" dirty="0"/>
              <a:t> Πολιτισμός</a:t>
            </a:r>
          </a:p>
          <a:p>
            <a:r>
              <a:rPr lang="el-GR" dirty="0"/>
              <a:t>Ισπανική Λογοτεχνία Ι</a:t>
            </a:r>
          </a:p>
          <a:p>
            <a:r>
              <a:rPr lang="el-GR" dirty="0" err="1"/>
              <a:t>Ισπανοαμερικανική</a:t>
            </a:r>
            <a:r>
              <a:rPr lang="el-GR" dirty="0"/>
              <a:t> Λογοτεχνία </a:t>
            </a:r>
            <a:r>
              <a:rPr lang="el-GR" dirty="0" smtClean="0"/>
              <a:t>Ι</a:t>
            </a:r>
          </a:p>
          <a:p>
            <a:pPr marL="0" indent="0">
              <a:buNone/>
            </a:pPr>
            <a:endParaRPr lang="en-US" dirty="0" smtClean="0"/>
          </a:p>
          <a:p>
            <a:pPr marL="0" indent="0">
              <a:buNone/>
            </a:pPr>
            <a:endParaRPr lang="en-US" dirty="0"/>
          </a:p>
          <a:p>
            <a:pPr marL="0" indent="0">
              <a:buNone/>
            </a:pPr>
            <a:endParaRPr lang="en-US" dirty="0" smtClean="0"/>
          </a:p>
          <a:p>
            <a:pPr marL="0" indent="0">
              <a:buNone/>
            </a:pPr>
            <a:r>
              <a:rPr lang="el-GR" dirty="0" smtClean="0">
                <a:solidFill>
                  <a:srgbClr val="0070C0"/>
                </a:solidFill>
              </a:rPr>
              <a:t>Δ΄ εξάμηνο</a:t>
            </a:r>
            <a:endParaRPr lang="el-GR" dirty="0">
              <a:solidFill>
                <a:srgbClr val="0070C0"/>
              </a:solidFill>
            </a:endParaRPr>
          </a:p>
          <a:p>
            <a:r>
              <a:rPr lang="el-GR" dirty="0"/>
              <a:t>Ισπανική Λογοτεχνία ΙΙ</a:t>
            </a:r>
          </a:p>
          <a:p>
            <a:r>
              <a:rPr lang="el-GR" dirty="0" err="1"/>
              <a:t>Ισπανοαμερικανική</a:t>
            </a:r>
            <a:r>
              <a:rPr lang="el-GR" dirty="0"/>
              <a:t> Λογοτεχνία ΙΙ </a:t>
            </a:r>
          </a:p>
          <a:p>
            <a:r>
              <a:rPr lang="el-GR" dirty="0" smtClean="0"/>
              <a:t>Εισαγωγή στην Ισπανική </a:t>
            </a:r>
            <a:r>
              <a:rPr lang="el-GR" dirty="0"/>
              <a:t>Γλωσσολογία </a:t>
            </a:r>
          </a:p>
          <a:p>
            <a:r>
              <a:rPr lang="el-GR" dirty="0"/>
              <a:t>Θεωρία και Πρακτική της </a:t>
            </a:r>
            <a:r>
              <a:rPr lang="el-GR" dirty="0" smtClean="0"/>
              <a:t>Μετάφρασης</a:t>
            </a:r>
            <a:endParaRPr lang="el-GR" dirty="0"/>
          </a:p>
        </p:txBody>
      </p:sp>
      <p:sp>
        <p:nvSpPr>
          <p:cNvPr id="5" name="Title 1"/>
          <p:cNvSpPr txBox="1">
            <a:spLocks/>
          </p:cNvSpPr>
          <p:nvPr/>
        </p:nvSpPr>
        <p:spPr>
          <a:xfrm>
            <a:off x="4322618" y="365126"/>
            <a:ext cx="7416798" cy="10849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l-GR" sz="2400" b="1" dirty="0">
                <a:solidFill>
                  <a:srgbClr val="0070C0"/>
                </a:solidFill>
              </a:rPr>
              <a:t>Τμήμα Ισπανικής Γλώσσας και Φιλολογίας</a:t>
            </a:r>
            <a:endParaRPr lang="el-GR" sz="2400" b="1" dirty="0">
              <a:solidFill>
                <a:srgbClr val="0070C0"/>
              </a:solidFill>
              <a:latin typeface="+mn-lt"/>
            </a:endParaRPr>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609599" y="411307"/>
            <a:ext cx="3177309" cy="1010659"/>
          </a:xfrm>
          <a:prstGeom prst="rect">
            <a:avLst/>
          </a:prstGeom>
        </p:spPr>
      </p:pic>
      <p:cxnSp>
        <p:nvCxnSpPr>
          <p:cNvPr id="7" name="Straight Connector 6"/>
          <p:cNvCxnSpPr/>
          <p:nvPr/>
        </p:nvCxnSpPr>
        <p:spPr>
          <a:xfrm>
            <a:off x="0" y="1524000"/>
            <a:ext cx="12192000" cy="0"/>
          </a:xfrm>
          <a:prstGeom prst="line">
            <a:avLst/>
          </a:prstGeom>
          <a:ln w="222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64543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26035"/>
            <a:ext cx="10515600" cy="501345"/>
          </a:xfrm>
        </p:spPr>
        <p:txBody>
          <a:bodyPr>
            <a:normAutofit fontScale="90000"/>
          </a:bodyPr>
          <a:lstStyle/>
          <a:p>
            <a:pPr algn="ctr"/>
            <a:r>
              <a:rPr lang="el-GR" dirty="0" smtClean="0">
                <a:solidFill>
                  <a:srgbClr val="0070C0"/>
                </a:solidFill>
                <a:latin typeface="+mn-lt"/>
              </a:rPr>
              <a:t>ΥΠΟΧΡΕΩΤΙΚΑ ΜΑΘΗΜΑΤΑ ΕΠΙΛΟΓΗΣ</a:t>
            </a:r>
            <a:r>
              <a:rPr lang="en-US" dirty="0" smtClean="0">
                <a:solidFill>
                  <a:srgbClr val="0070C0"/>
                </a:solidFill>
                <a:latin typeface="+mn-lt"/>
              </a:rPr>
              <a:t> (118 ECTS)</a:t>
            </a:r>
            <a:endParaRPr lang="el-GR" dirty="0">
              <a:solidFill>
                <a:srgbClr val="0070C0"/>
              </a:solidFill>
              <a:latin typeface="+mn-lt"/>
            </a:endParaRPr>
          </a:p>
        </p:txBody>
      </p:sp>
      <p:sp>
        <p:nvSpPr>
          <p:cNvPr id="4" name="Content Placeholder 3"/>
          <p:cNvSpPr>
            <a:spLocks noGrp="1"/>
          </p:cNvSpPr>
          <p:nvPr>
            <p:ph idx="1"/>
          </p:nvPr>
        </p:nvSpPr>
        <p:spPr>
          <a:xfrm>
            <a:off x="838199" y="2229414"/>
            <a:ext cx="10791305" cy="4383822"/>
          </a:xfrm>
        </p:spPr>
        <p:txBody>
          <a:bodyPr>
            <a:normAutofit fontScale="70000" lnSpcReduction="20000"/>
          </a:bodyPr>
          <a:lstStyle/>
          <a:p>
            <a:pPr marL="0" indent="0">
              <a:lnSpc>
                <a:spcPct val="120000"/>
              </a:lnSpc>
              <a:buNone/>
            </a:pPr>
            <a:r>
              <a:rPr lang="el-GR" dirty="0" smtClean="0"/>
              <a:t>Το ΠΠΣ προσφέρει 94 Υποχρεωτικά Μαθήματα Επιλογής, που έχουν 4 </a:t>
            </a:r>
            <a:r>
              <a:rPr lang="el-GR" dirty="0"/>
              <a:t>ή 6 </a:t>
            </a:r>
            <a:r>
              <a:rPr lang="en-US" dirty="0" smtClean="0"/>
              <a:t>ECTS</a:t>
            </a:r>
            <a:r>
              <a:rPr lang="el-GR" dirty="0"/>
              <a:t> </a:t>
            </a:r>
            <a:r>
              <a:rPr lang="el-GR" dirty="0" smtClean="0"/>
              <a:t>ανάλογα με τον φόρτο εργασίας του κάθε μαθήματος. Κάθε </a:t>
            </a:r>
            <a:r>
              <a:rPr lang="el-GR" dirty="0"/>
              <a:t>ακαδημαϊκό </a:t>
            </a:r>
            <a:r>
              <a:rPr lang="el-GR" dirty="0" smtClean="0"/>
              <a:t>έτος ενεργοποιείται περίπου το </a:t>
            </a:r>
            <a:r>
              <a:rPr lang="el-GR" dirty="0"/>
              <a:t>50</a:t>
            </a:r>
            <a:r>
              <a:rPr lang="el-GR" dirty="0" smtClean="0"/>
              <a:t>% αυτών.</a:t>
            </a:r>
          </a:p>
          <a:p>
            <a:pPr marL="0" indent="0">
              <a:lnSpc>
                <a:spcPct val="120000"/>
              </a:lnSpc>
              <a:buNone/>
            </a:pPr>
            <a:r>
              <a:rPr lang="el-GR" dirty="0" smtClean="0"/>
              <a:t>Τα </a:t>
            </a:r>
            <a:r>
              <a:rPr lang="el-GR" dirty="0"/>
              <a:t>Υποχρεωτικά Μαθήματα Επιλογής χωρίζονται σε τρεις ομάδες, αν και ορισμένα μαθήματα μπορεί να ανήκουν σε δύο ή και τρεις </a:t>
            </a:r>
            <a:r>
              <a:rPr lang="el-GR" dirty="0" smtClean="0"/>
              <a:t>ομάδες. Οι φοιτητές επιλέγουν τουλάχιστον 36 </a:t>
            </a:r>
            <a:r>
              <a:rPr lang="en-US" dirty="0" smtClean="0"/>
              <a:t>ECTS </a:t>
            </a:r>
            <a:r>
              <a:rPr lang="el-GR" dirty="0" smtClean="0"/>
              <a:t>από κάθε ομάδα. </a:t>
            </a:r>
            <a:endParaRPr lang="el-GR" dirty="0"/>
          </a:p>
          <a:p>
            <a:pPr lvl="0">
              <a:lnSpc>
                <a:spcPct val="120000"/>
              </a:lnSpc>
              <a:buFont typeface="Wingdings" panose="05000000000000000000" pitchFamily="2" charset="2"/>
              <a:buChar char="Ø"/>
            </a:pPr>
            <a:r>
              <a:rPr lang="el-GR" b="1" dirty="0" smtClean="0"/>
              <a:t>Ομάδα Α: Μαθήματα Ισπανικής </a:t>
            </a:r>
            <a:r>
              <a:rPr lang="el-GR" b="1" dirty="0"/>
              <a:t>Λογοτεχνίας και Πολιτισμού</a:t>
            </a:r>
            <a:r>
              <a:rPr lang="el-GR" dirty="0"/>
              <a:t> </a:t>
            </a:r>
            <a:endParaRPr lang="el-GR" dirty="0" smtClean="0"/>
          </a:p>
          <a:p>
            <a:pPr lvl="0">
              <a:lnSpc>
                <a:spcPct val="120000"/>
              </a:lnSpc>
              <a:buFont typeface="Wingdings" panose="05000000000000000000" pitchFamily="2" charset="2"/>
              <a:buChar char="Ø"/>
            </a:pPr>
            <a:r>
              <a:rPr lang="el-GR" b="1" dirty="0" smtClean="0"/>
              <a:t>Ομάδα Β: </a:t>
            </a:r>
            <a:r>
              <a:rPr lang="el-GR" b="1" dirty="0"/>
              <a:t>Μαθήματα Ισπανοαμερικανικής Λογοτεχνίας και </a:t>
            </a:r>
            <a:r>
              <a:rPr lang="el-GR" b="1" dirty="0" smtClean="0"/>
              <a:t>Πολιτισμού</a:t>
            </a:r>
            <a:endParaRPr lang="el-GR" dirty="0" smtClean="0"/>
          </a:p>
          <a:p>
            <a:pPr lvl="0">
              <a:lnSpc>
                <a:spcPct val="120000"/>
              </a:lnSpc>
              <a:buFont typeface="Wingdings" panose="05000000000000000000" pitchFamily="2" charset="2"/>
              <a:buChar char="Ø"/>
            </a:pPr>
            <a:r>
              <a:rPr lang="el-GR" b="1" dirty="0" smtClean="0"/>
              <a:t>Ομάδα Γ: Μαθήματα Ισπανικής Γλώσσας, Μετάφρασης και Γλωσσολογίας</a:t>
            </a:r>
            <a:r>
              <a:rPr lang="el-GR" dirty="0" smtClean="0"/>
              <a:t> </a:t>
            </a:r>
          </a:p>
          <a:p>
            <a:pPr marL="0" indent="0">
              <a:lnSpc>
                <a:spcPct val="120000"/>
              </a:lnSpc>
              <a:buNone/>
            </a:pPr>
            <a:r>
              <a:rPr lang="el-GR" dirty="0" smtClean="0"/>
              <a:t>Τα </a:t>
            </a:r>
            <a:r>
              <a:rPr lang="el-GR" dirty="0"/>
              <a:t>10 </a:t>
            </a:r>
            <a:r>
              <a:rPr lang="en-US" dirty="0"/>
              <a:t>ECTS</a:t>
            </a:r>
            <a:r>
              <a:rPr lang="el-GR" dirty="0"/>
              <a:t> που υπολείπονται για τη συμπλήρωση των </a:t>
            </a:r>
            <a:r>
              <a:rPr lang="el-GR" dirty="0" smtClean="0"/>
              <a:t>118 </a:t>
            </a:r>
            <a:r>
              <a:rPr lang="en-US" dirty="0" smtClean="0"/>
              <a:t>ECTS</a:t>
            </a:r>
            <a:r>
              <a:rPr lang="el-GR" dirty="0" smtClean="0"/>
              <a:t> </a:t>
            </a:r>
            <a:r>
              <a:rPr lang="el-GR" dirty="0"/>
              <a:t>από τα Υποχρεωτικά Μαθήματα Επιλογής μπορούν να επιλεγούν από οποιαδήποτε ομάδα μαθημάτων ανάλογα με τα ενδιαφέροντα του/της φοιτητή/-</a:t>
            </a:r>
            <a:r>
              <a:rPr lang="el-GR" dirty="0" err="1" smtClean="0"/>
              <a:t>τριας</a:t>
            </a:r>
            <a:r>
              <a:rPr lang="en-US" dirty="0" smtClean="0"/>
              <a:t>.</a:t>
            </a:r>
            <a:endParaRPr lang="el-GR" dirty="0"/>
          </a:p>
        </p:txBody>
      </p:sp>
      <p:sp>
        <p:nvSpPr>
          <p:cNvPr id="5" name="Title 1"/>
          <p:cNvSpPr txBox="1">
            <a:spLocks/>
          </p:cNvSpPr>
          <p:nvPr/>
        </p:nvSpPr>
        <p:spPr>
          <a:xfrm>
            <a:off x="4322618" y="365126"/>
            <a:ext cx="7416798" cy="10849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l-GR" sz="2400" b="1" dirty="0">
                <a:solidFill>
                  <a:srgbClr val="0070C0"/>
                </a:solidFill>
              </a:rPr>
              <a:t>Τμήμα Ισπανικής Γλώσσας και Φιλολογίας</a:t>
            </a:r>
            <a:endParaRPr lang="el-GR" sz="2400" b="1" dirty="0">
              <a:solidFill>
                <a:srgbClr val="0070C0"/>
              </a:solidFill>
              <a:latin typeface="+mn-lt"/>
            </a:endParaRPr>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609599" y="411307"/>
            <a:ext cx="3177309" cy="1010659"/>
          </a:xfrm>
          <a:prstGeom prst="rect">
            <a:avLst/>
          </a:prstGeom>
        </p:spPr>
      </p:pic>
      <p:cxnSp>
        <p:nvCxnSpPr>
          <p:cNvPr id="7" name="Straight Connector 6"/>
          <p:cNvCxnSpPr/>
          <p:nvPr/>
        </p:nvCxnSpPr>
        <p:spPr>
          <a:xfrm>
            <a:off x="0" y="1524000"/>
            <a:ext cx="12192000" cy="0"/>
          </a:xfrm>
          <a:prstGeom prst="line">
            <a:avLst/>
          </a:prstGeom>
          <a:ln w="222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19650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2618" y="365126"/>
            <a:ext cx="7416798" cy="1084984"/>
          </a:xfrm>
        </p:spPr>
        <p:txBody>
          <a:bodyPr>
            <a:normAutofit/>
          </a:bodyPr>
          <a:lstStyle/>
          <a:p>
            <a:pPr algn="r"/>
            <a:r>
              <a:rPr lang="el-GR" sz="2400" b="1" dirty="0" smtClean="0">
                <a:solidFill>
                  <a:srgbClr val="0070C0"/>
                </a:solidFill>
              </a:rPr>
              <a:t>Τμήμα </a:t>
            </a:r>
            <a:r>
              <a:rPr lang="el-GR" sz="2400" b="1" dirty="0">
                <a:solidFill>
                  <a:srgbClr val="0070C0"/>
                </a:solidFill>
              </a:rPr>
              <a:t>Ισπανικής Γλώσσας και Φιλολογίας</a:t>
            </a:r>
            <a:endParaRPr lang="el-GR" sz="2400" b="1" dirty="0">
              <a:solidFill>
                <a:srgbClr val="0070C0"/>
              </a:solidFill>
              <a:latin typeface="+mn-lt"/>
            </a:endParaRP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609599" y="411307"/>
            <a:ext cx="3177309" cy="1010659"/>
          </a:xfrm>
          <a:prstGeom prst="rect">
            <a:avLst/>
          </a:prstGeom>
        </p:spPr>
      </p:pic>
      <p:cxnSp>
        <p:nvCxnSpPr>
          <p:cNvPr id="8" name="Straight Connector 7"/>
          <p:cNvCxnSpPr/>
          <p:nvPr/>
        </p:nvCxnSpPr>
        <p:spPr>
          <a:xfrm>
            <a:off x="0" y="1524000"/>
            <a:ext cx="12192000"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7" name="Content Placeholder 2"/>
          <p:cNvSpPr>
            <a:spLocks noGrp="1"/>
          </p:cNvSpPr>
          <p:nvPr>
            <p:ph idx="1"/>
          </p:nvPr>
        </p:nvSpPr>
        <p:spPr>
          <a:xfrm>
            <a:off x="486209" y="2401452"/>
            <a:ext cx="11429999" cy="4056177"/>
          </a:xfrm>
        </p:spPr>
        <p:txBody>
          <a:bodyPr>
            <a:noAutofit/>
          </a:bodyPr>
          <a:lstStyle/>
          <a:p>
            <a:pPr>
              <a:lnSpc>
                <a:spcPct val="140000"/>
              </a:lnSpc>
              <a:spcBef>
                <a:spcPts val="600"/>
              </a:spcBef>
            </a:pPr>
            <a:r>
              <a:rPr lang="el-GR" sz="1900" dirty="0" smtClean="0"/>
              <a:t>Το </a:t>
            </a:r>
            <a:r>
              <a:rPr lang="el-GR" sz="1900" dirty="0"/>
              <a:t>Τμήμα Ισπανικής Γλώσσας και Φιλολογίας της Φιλοσοφικής Σχολής του Εθνικού και Καποδιστριακού Πανεπιστημίου Αθηνών (ΕΚΠΑ) ι</a:t>
            </a:r>
            <a:r>
              <a:rPr lang="el-GR" sz="1900" dirty="0" smtClean="0"/>
              <a:t>δρύθηκε με το Π.Δ. 157/1-10-2009 (</a:t>
            </a:r>
            <a:r>
              <a:rPr lang="el-GR" sz="1900" b="1" dirty="0" smtClean="0"/>
              <a:t>Φ.Ε.Κ. 199/</a:t>
            </a:r>
            <a:r>
              <a:rPr lang="el-GR" sz="1900" b="1" dirty="0" err="1" smtClean="0"/>
              <a:t>τ.Α</a:t>
            </a:r>
            <a:r>
              <a:rPr lang="el-GR" sz="1900" b="1" dirty="0" smtClean="0"/>
              <a:t>΄/1-10-2009</a:t>
            </a:r>
            <a:r>
              <a:rPr lang="el-GR" sz="1900" dirty="0" smtClean="0"/>
              <a:t>)</a:t>
            </a:r>
            <a:r>
              <a:rPr lang="en-US" sz="1900" dirty="0" smtClean="0"/>
              <a:t>,</a:t>
            </a:r>
            <a:r>
              <a:rPr lang="el-GR" sz="1900" dirty="0" smtClean="0"/>
              <a:t> μετά την κατάτμηση του Τμήματος Ιταλικής και Ισπανικής Γλώσσας και Φιλολογίας της Φιλοσοφικής Σχολής του ΕΚΠΑ</a:t>
            </a:r>
            <a:r>
              <a:rPr lang="en-US" sz="1900" dirty="0" smtClean="0"/>
              <a:t>,</a:t>
            </a:r>
            <a:r>
              <a:rPr lang="el-GR" sz="1900" dirty="0" smtClean="0"/>
              <a:t> και λειτούργησε ως ανεξάρτητο Τμήμα της Φιλοσοφικής Σχολής του ΕΚΠΑ από το ακαδημαϊκό έτος 2010-2011. </a:t>
            </a:r>
          </a:p>
          <a:p>
            <a:pPr>
              <a:lnSpc>
                <a:spcPct val="140000"/>
              </a:lnSpc>
              <a:spcBef>
                <a:spcPts val="0"/>
              </a:spcBef>
            </a:pPr>
            <a:r>
              <a:rPr lang="el-GR" sz="1900" dirty="0" smtClean="0"/>
              <a:t>Το Τμήμα Ιταλικής και Ισπανικής Γλώσσας και Φιλολογίας της Φιλοσοφικής Σχολής του ΕΚΠΑ είχε ιδρυθεί με το Π.Δ. 201/6-9-1999 (</a:t>
            </a:r>
            <a:r>
              <a:rPr lang="el-GR" sz="1900" b="1" dirty="0" smtClean="0"/>
              <a:t>Φ.Ε.Κ. 179/</a:t>
            </a:r>
            <a:r>
              <a:rPr lang="el-GR" sz="1900" b="1" dirty="0" err="1" smtClean="0"/>
              <a:t>τ.Α</a:t>
            </a:r>
            <a:r>
              <a:rPr lang="el-GR" sz="1900" b="1" dirty="0" smtClean="0"/>
              <a:t>΄/6-9-1999</a:t>
            </a:r>
            <a:r>
              <a:rPr lang="el-GR" sz="1900" dirty="0" smtClean="0"/>
              <a:t>)</a:t>
            </a:r>
            <a:r>
              <a:rPr lang="en-US" sz="1900" dirty="0" smtClean="0"/>
              <a:t>, </a:t>
            </a:r>
            <a:r>
              <a:rPr lang="el-GR" sz="1900" dirty="0" smtClean="0"/>
              <a:t>ως μετεξέλιξη του Γενικού Τμήματος Ξένων Πολιτισμών </a:t>
            </a:r>
            <a:r>
              <a:rPr lang="el-GR" sz="1900" dirty="0"/>
              <a:t>της Φιλοσοφικής Σχολής του </a:t>
            </a:r>
            <a:r>
              <a:rPr lang="el-GR" sz="1900" dirty="0" smtClean="0"/>
              <a:t>ΕΚΠΑ (Π.Δ. ίδρυσής του 386/21-11-1990 - Φ.Ε.Κ. 153/τ.Α΄/21-11-1990), και αποτελούνταν από δύο αυτόνομες κατευθύνσεις: 	α) Ιταλικής Γλώσσας και Φιλολογίας και </a:t>
            </a:r>
            <a:endParaRPr lang="en-US" sz="1900" dirty="0" smtClean="0"/>
          </a:p>
          <a:p>
            <a:pPr marL="0" indent="0">
              <a:lnSpc>
                <a:spcPct val="140000"/>
              </a:lnSpc>
              <a:spcBef>
                <a:spcPts val="0"/>
              </a:spcBef>
              <a:buNone/>
            </a:pPr>
            <a:r>
              <a:rPr lang="en-US" sz="1900" dirty="0"/>
              <a:t>	</a:t>
            </a:r>
            <a:r>
              <a:rPr lang="en-US" sz="1900" dirty="0" smtClean="0"/>
              <a:t>	      </a:t>
            </a:r>
            <a:r>
              <a:rPr lang="el-GR" sz="1900" dirty="0" smtClean="0"/>
              <a:t>				β) </a:t>
            </a:r>
            <a:r>
              <a:rPr lang="el-GR" sz="1900" b="1" dirty="0" smtClean="0"/>
              <a:t>Ισπανικής Γλώσσας και Φιλολογίας</a:t>
            </a:r>
            <a:r>
              <a:rPr lang="el-GR" sz="1900" dirty="0" smtClean="0"/>
              <a:t> </a:t>
            </a:r>
          </a:p>
        </p:txBody>
      </p:sp>
      <p:sp>
        <p:nvSpPr>
          <p:cNvPr id="9" name="Title 3"/>
          <p:cNvSpPr txBox="1">
            <a:spLocks/>
          </p:cNvSpPr>
          <p:nvPr/>
        </p:nvSpPr>
        <p:spPr>
          <a:xfrm>
            <a:off x="838200" y="1706880"/>
            <a:ext cx="10515600" cy="60916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600"/>
              </a:spcBef>
            </a:pPr>
            <a:r>
              <a:rPr lang="el-GR" sz="4000" dirty="0" smtClean="0">
                <a:solidFill>
                  <a:srgbClr val="0070C0"/>
                </a:solidFill>
                <a:latin typeface="+mn-lt"/>
              </a:rPr>
              <a:t>Ίδρυση</a:t>
            </a:r>
            <a:endParaRPr lang="el-GR" sz="4000" dirty="0">
              <a:solidFill>
                <a:srgbClr val="0070C0"/>
              </a:solidFill>
              <a:latin typeface="+mn-lt"/>
            </a:endParaRPr>
          </a:p>
        </p:txBody>
      </p:sp>
    </p:spTree>
    <p:extLst>
      <p:ext uri="{BB962C8B-B14F-4D97-AF65-F5344CB8AC3E}">
        <p14:creationId xmlns:p14="http://schemas.microsoft.com/office/powerpoint/2010/main" val="32034379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2237728"/>
            <a:ext cx="12192000" cy="397407"/>
          </a:xfrm>
          <a:prstGeom prst="rect">
            <a:avLst/>
          </a:prstGeom>
          <a:solidFill>
            <a:schemeClr val="accent1">
              <a:lumMod val="40000"/>
              <a:lumOff val="60000"/>
            </a:schemeClr>
          </a:solidFill>
        </p:spPr>
        <p:txBody>
          <a:bodyPr wrap="square" rtlCol="0">
            <a:spAutoFit/>
          </a:bodyPr>
          <a:lstStyle/>
          <a:p>
            <a:endParaRPr lang="en-US" dirty="0"/>
          </a:p>
        </p:txBody>
      </p:sp>
      <p:sp>
        <p:nvSpPr>
          <p:cNvPr id="2" name="Title 1"/>
          <p:cNvSpPr>
            <a:spLocks noGrp="1"/>
          </p:cNvSpPr>
          <p:nvPr>
            <p:ph type="title"/>
          </p:nvPr>
        </p:nvSpPr>
        <p:spPr>
          <a:xfrm>
            <a:off x="838200" y="1667600"/>
            <a:ext cx="10515600" cy="501345"/>
          </a:xfrm>
        </p:spPr>
        <p:txBody>
          <a:bodyPr>
            <a:normAutofit fontScale="90000"/>
          </a:bodyPr>
          <a:lstStyle/>
          <a:p>
            <a:pPr algn="ctr"/>
            <a:r>
              <a:rPr lang="el-GR" dirty="0" smtClean="0">
                <a:solidFill>
                  <a:srgbClr val="0070C0"/>
                </a:solidFill>
                <a:latin typeface="+mn-lt"/>
              </a:rPr>
              <a:t>ΥΠΟΧΡΕΩΤΙΚΑ ΜΑΘΗΜΑΤΑ ΕΠΙΛΟΓΗΣ</a:t>
            </a:r>
            <a:endParaRPr lang="el-GR" dirty="0">
              <a:solidFill>
                <a:srgbClr val="0070C0"/>
              </a:solidFill>
              <a:latin typeface="+mn-lt"/>
            </a:endParaRPr>
          </a:p>
        </p:txBody>
      </p:sp>
      <p:sp>
        <p:nvSpPr>
          <p:cNvPr id="4" name="Content Placeholder 3"/>
          <p:cNvSpPr>
            <a:spLocks noGrp="1"/>
          </p:cNvSpPr>
          <p:nvPr>
            <p:ph idx="1"/>
          </p:nvPr>
        </p:nvSpPr>
        <p:spPr>
          <a:xfrm>
            <a:off x="1795549" y="2229415"/>
            <a:ext cx="9558250" cy="498084"/>
          </a:xfrm>
        </p:spPr>
        <p:txBody>
          <a:bodyPr>
            <a:normAutofit/>
          </a:bodyPr>
          <a:lstStyle/>
          <a:p>
            <a:pPr marL="0" indent="0">
              <a:buNone/>
            </a:pPr>
            <a:r>
              <a:rPr lang="el-GR" sz="2600" b="1" dirty="0" smtClean="0"/>
              <a:t>Ομάδα Α: Μαθήματα </a:t>
            </a:r>
            <a:r>
              <a:rPr lang="el-GR" sz="2600" b="1" dirty="0"/>
              <a:t>Ισπανικής Λογοτεχνίας και </a:t>
            </a:r>
            <a:r>
              <a:rPr lang="el-GR" sz="2600" b="1" dirty="0" smtClean="0"/>
              <a:t>Πολιτισμού</a:t>
            </a:r>
            <a:endParaRPr lang="el-GR" sz="2600" dirty="0"/>
          </a:p>
          <a:p>
            <a:pPr marL="0" indent="0">
              <a:buNone/>
            </a:pPr>
            <a:endParaRPr lang="el-GR" dirty="0" smtClean="0"/>
          </a:p>
          <a:p>
            <a:pPr marL="0" indent="0">
              <a:buNone/>
            </a:pPr>
            <a:endParaRPr lang="el-GR" dirty="0"/>
          </a:p>
        </p:txBody>
      </p:sp>
      <p:sp>
        <p:nvSpPr>
          <p:cNvPr id="5" name="Title 1"/>
          <p:cNvSpPr txBox="1">
            <a:spLocks/>
          </p:cNvSpPr>
          <p:nvPr/>
        </p:nvSpPr>
        <p:spPr>
          <a:xfrm>
            <a:off x="4322618" y="365126"/>
            <a:ext cx="7416798" cy="10849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l-GR" sz="2400" b="1" dirty="0">
                <a:solidFill>
                  <a:srgbClr val="0070C0"/>
                </a:solidFill>
              </a:rPr>
              <a:t>Τμήμα Ισπανικής Γλώσσας και Φιλολογίας</a:t>
            </a:r>
            <a:endParaRPr lang="el-GR" sz="2400" b="1" dirty="0">
              <a:solidFill>
                <a:srgbClr val="0070C0"/>
              </a:solidFill>
              <a:latin typeface="+mn-lt"/>
            </a:endParaRPr>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609599" y="411307"/>
            <a:ext cx="3177309" cy="1010659"/>
          </a:xfrm>
          <a:prstGeom prst="rect">
            <a:avLst/>
          </a:prstGeom>
        </p:spPr>
      </p:pic>
      <p:cxnSp>
        <p:nvCxnSpPr>
          <p:cNvPr id="7" name="Straight Connector 6"/>
          <p:cNvCxnSpPr/>
          <p:nvPr/>
        </p:nvCxnSpPr>
        <p:spPr>
          <a:xfrm>
            <a:off x="0" y="1524000"/>
            <a:ext cx="12192000"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35708" y="2975962"/>
            <a:ext cx="11203707" cy="3416320"/>
          </a:xfrm>
          <a:prstGeom prst="rect">
            <a:avLst/>
          </a:prstGeom>
          <a:noFill/>
        </p:spPr>
        <p:txBody>
          <a:bodyPr wrap="square" numCol="2" rtlCol="0">
            <a:spAutoFit/>
          </a:bodyPr>
          <a:lstStyle/>
          <a:p>
            <a:pPr marL="285750" indent="-285750">
              <a:buFont typeface="Arial" panose="020B0604020202020204" pitchFamily="34" charset="0"/>
              <a:buChar char="•"/>
            </a:pPr>
            <a:r>
              <a:rPr lang="el-GR" sz="2400" dirty="0"/>
              <a:t>Ισπανική Ποίηση </a:t>
            </a:r>
            <a:endParaRPr lang="en-US" sz="2400" dirty="0"/>
          </a:p>
          <a:p>
            <a:pPr marL="285750" indent="-285750">
              <a:buFont typeface="Arial" panose="020B0604020202020204" pitchFamily="34" charset="0"/>
              <a:buChar char="•"/>
            </a:pPr>
            <a:r>
              <a:rPr lang="el-GR" sz="2400" dirty="0"/>
              <a:t>Ισπανική Λογοτεχνία του Χρυσού Αιώνα </a:t>
            </a:r>
            <a:endParaRPr lang="en-US" sz="2400" dirty="0"/>
          </a:p>
          <a:p>
            <a:pPr marL="285750" indent="-285750">
              <a:buFont typeface="Arial" panose="020B0604020202020204" pitchFamily="34" charset="0"/>
              <a:buChar char="•"/>
            </a:pPr>
            <a:r>
              <a:rPr lang="el-GR" sz="2400" dirty="0" smtClean="0"/>
              <a:t>Θέματα </a:t>
            </a:r>
            <a:r>
              <a:rPr lang="el-GR" sz="2400" dirty="0"/>
              <a:t>Ισπανικής Πεζογραφίας </a:t>
            </a:r>
            <a:endParaRPr lang="en-US" sz="2400" dirty="0"/>
          </a:p>
          <a:p>
            <a:pPr marL="285750" indent="-285750">
              <a:buFont typeface="Arial" panose="020B0604020202020204" pitchFamily="34" charset="0"/>
              <a:buChar char="•"/>
            </a:pPr>
            <a:r>
              <a:rPr lang="el-GR" sz="2400" dirty="0"/>
              <a:t>Ισπανικό Θέατρο</a:t>
            </a:r>
            <a:endParaRPr lang="en-US" sz="2400" dirty="0"/>
          </a:p>
          <a:p>
            <a:pPr marL="285750" indent="-285750">
              <a:buFont typeface="Arial" panose="020B0604020202020204" pitchFamily="34" charset="0"/>
              <a:buChar char="•"/>
            </a:pPr>
            <a:r>
              <a:rPr lang="el-GR" sz="2400" dirty="0"/>
              <a:t>Λαϊκές Παραδόσεις της Ισπανίας</a:t>
            </a:r>
            <a:endParaRPr lang="en-US" sz="2400" dirty="0"/>
          </a:p>
          <a:p>
            <a:pPr marL="285750" indent="-285750">
              <a:buFont typeface="Arial" panose="020B0604020202020204" pitchFamily="34" charset="0"/>
              <a:buChar char="•"/>
            </a:pPr>
            <a:r>
              <a:rPr lang="el-GR" sz="2400" dirty="0"/>
              <a:t>Ισπανικό Μυθιστόρημα</a:t>
            </a:r>
            <a:endParaRPr lang="en-US" sz="2400" dirty="0"/>
          </a:p>
          <a:p>
            <a:pPr marL="285750" indent="-285750">
              <a:buFont typeface="Arial" panose="020B0604020202020204" pitchFamily="34" charset="0"/>
              <a:buChar char="•"/>
            </a:pPr>
            <a:r>
              <a:rPr lang="el-GR" sz="2400" dirty="0" smtClean="0"/>
              <a:t>Σύγχρονος </a:t>
            </a:r>
            <a:r>
              <a:rPr lang="el-GR" sz="2400" dirty="0"/>
              <a:t>Ισπανικός Πολιτισμός</a:t>
            </a:r>
            <a:endParaRPr lang="en-US" sz="2400" dirty="0"/>
          </a:p>
          <a:p>
            <a:pPr marL="285750" indent="-285750">
              <a:buFont typeface="Arial" panose="020B0604020202020204" pitchFamily="34" charset="0"/>
              <a:buChar char="•"/>
            </a:pPr>
            <a:r>
              <a:rPr lang="el-GR" sz="2400" dirty="0"/>
              <a:t>Ιστορία της Ισπανικής </a:t>
            </a:r>
            <a:r>
              <a:rPr lang="el-GR" sz="2400" dirty="0" smtClean="0"/>
              <a:t>Τέχνης</a:t>
            </a:r>
          </a:p>
          <a:p>
            <a:pPr marL="285750" indent="-285750">
              <a:buFont typeface="Arial" panose="020B0604020202020204" pitchFamily="34" charset="0"/>
              <a:buChar char="•"/>
            </a:pPr>
            <a:endParaRPr lang="el-GR" sz="2400" dirty="0"/>
          </a:p>
          <a:p>
            <a:pPr marL="285750" indent="-285750">
              <a:buFont typeface="Arial" panose="020B0604020202020204" pitchFamily="34" charset="0"/>
              <a:buChar char="•"/>
            </a:pPr>
            <a:r>
              <a:rPr lang="el-GR" sz="2400" dirty="0" smtClean="0"/>
              <a:t>Θέματα </a:t>
            </a:r>
            <a:r>
              <a:rPr lang="el-GR" sz="2400" dirty="0"/>
              <a:t>Ισπανικής </a:t>
            </a:r>
            <a:r>
              <a:rPr lang="el-GR" sz="2400" dirty="0" smtClean="0"/>
              <a:t>Ποίησης</a:t>
            </a:r>
          </a:p>
          <a:p>
            <a:pPr marL="285750" indent="-285750">
              <a:buFont typeface="Arial" panose="020B0604020202020204" pitchFamily="34" charset="0"/>
              <a:buChar char="•"/>
            </a:pPr>
            <a:r>
              <a:rPr lang="el-GR" sz="2400" dirty="0"/>
              <a:t>Ρεαλιστικό &amp; Νατουραλιστικό Ισπανικό Μυθιστόρημα</a:t>
            </a:r>
            <a:endParaRPr lang="en-US" sz="2400" dirty="0"/>
          </a:p>
          <a:p>
            <a:pPr marL="285750" indent="-285750">
              <a:buFont typeface="Arial" panose="020B0604020202020204" pitchFamily="34" charset="0"/>
              <a:buChar char="•"/>
            </a:pPr>
            <a:r>
              <a:rPr lang="el-GR" sz="2400" dirty="0"/>
              <a:t>Γυναικεία Ισπανική Πεζογραφία</a:t>
            </a:r>
            <a:endParaRPr lang="en-US" sz="2400" dirty="0"/>
          </a:p>
          <a:p>
            <a:pPr marL="285750" indent="-285750">
              <a:buFont typeface="Arial" panose="020B0604020202020204" pitchFamily="34" charset="0"/>
              <a:buChar char="•"/>
            </a:pPr>
            <a:r>
              <a:rPr lang="el-GR" sz="2400" dirty="0"/>
              <a:t>Ισπανικό Διήγημα</a:t>
            </a:r>
            <a:endParaRPr lang="en-US" sz="2400" dirty="0"/>
          </a:p>
          <a:p>
            <a:pPr marL="285750" indent="-285750">
              <a:buFont typeface="Arial" panose="020B0604020202020204" pitchFamily="34" charset="0"/>
              <a:buChar char="•"/>
            </a:pPr>
            <a:r>
              <a:rPr lang="el-GR" sz="2400" dirty="0"/>
              <a:t>Ισπανική Σκέψη</a:t>
            </a:r>
            <a:endParaRPr lang="en-US" sz="2400" dirty="0"/>
          </a:p>
          <a:p>
            <a:pPr marL="285750" indent="-285750">
              <a:buFont typeface="Arial" panose="020B0604020202020204" pitchFamily="34" charset="0"/>
              <a:buChar char="•"/>
            </a:pPr>
            <a:r>
              <a:rPr lang="el-GR" sz="2400" dirty="0"/>
              <a:t>Ισπανική Λογοτεχνία: Γενιά του ΄</a:t>
            </a:r>
            <a:r>
              <a:rPr lang="el-GR" sz="2400" dirty="0" smtClean="0"/>
              <a:t>27</a:t>
            </a:r>
          </a:p>
          <a:p>
            <a:pPr marL="285750" indent="-285750">
              <a:buFont typeface="Arial" panose="020B0604020202020204" pitchFamily="34" charset="0"/>
              <a:buChar char="•"/>
            </a:pPr>
            <a:r>
              <a:rPr lang="en-US" sz="2400" dirty="0" err="1"/>
              <a:t>Ισ</a:t>
            </a:r>
            <a:r>
              <a:rPr lang="en-US" sz="2400" dirty="0"/>
              <a:t>πανικό </a:t>
            </a:r>
            <a:r>
              <a:rPr lang="en-US" sz="2400" dirty="0" smtClean="0"/>
              <a:t>Δοκίμιο</a:t>
            </a:r>
            <a:endParaRPr lang="el-GR" sz="2400" dirty="0"/>
          </a:p>
        </p:txBody>
      </p:sp>
    </p:spTree>
    <p:extLst>
      <p:ext uri="{BB962C8B-B14F-4D97-AF65-F5344CB8AC3E}">
        <p14:creationId xmlns:p14="http://schemas.microsoft.com/office/powerpoint/2010/main" val="9816526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37728"/>
            <a:ext cx="12192000" cy="397407"/>
          </a:xfrm>
          <a:prstGeom prst="rect">
            <a:avLst/>
          </a:prstGeom>
          <a:solidFill>
            <a:schemeClr val="accent1">
              <a:lumMod val="40000"/>
              <a:lumOff val="60000"/>
            </a:schemeClr>
          </a:solidFill>
        </p:spPr>
        <p:txBody>
          <a:bodyPr wrap="square" rtlCol="0">
            <a:spAutoFit/>
          </a:bodyPr>
          <a:lstStyle/>
          <a:p>
            <a:endParaRPr lang="en-US" dirty="0"/>
          </a:p>
        </p:txBody>
      </p:sp>
      <p:sp>
        <p:nvSpPr>
          <p:cNvPr id="4" name="Content Placeholder 3"/>
          <p:cNvSpPr txBox="1">
            <a:spLocks/>
          </p:cNvSpPr>
          <p:nvPr/>
        </p:nvSpPr>
        <p:spPr>
          <a:xfrm>
            <a:off x="1795549" y="2229415"/>
            <a:ext cx="9558250" cy="49808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l-GR" sz="2600" b="1" dirty="0" smtClean="0"/>
              <a:t>Ομάδα Α: Μαθήματα Ισπανικής Λογοτεχνίας και Πολιτισμού</a:t>
            </a:r>
            <a:endParaRPr lang="el-GR" sz="2600" dirty="0" smtClean="0"/>
          </a:p>
          <a:p>
            <a:pPr marL="0" indent="0">
              <a:buFont typeface="Arial" panose="020B0604020202020204" pitchFamily="34" charset="0"/>
              <a:buNone/>
            </a:pPr>
            <a:endParaRPr lang="el-GR" dirty="0" smtClean="0"/>
          </a:p>
          <a:p>
            <a:pPr marL="0" indent="0">
              <a:buFont typeface="Arial" panose="020B0604020202020204" pitchFamily="34" charset="0"/>
              <a:buNone/>
            </a:pPr>
            <a:endParaRPr lang="el-GR" dirty="0"/>
          </a:p>
        </p:txBody>
      </p:sp>
      <p:sp>
        <p:nvSpPr>
          <p:cNvPr id="5" name="Title 1"/>
          <p:cNvSpPr txBox="1">
            <a:spLocks/>
          </p:cNvSpPr>
          <p:nvPr/>
        </p:nvSpPr>
        <p:spPr>
          <a:xfrm>
            <a:off x="4322618" y="365126"/>
            <a:ext cx="7416798" cy="10849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l-GR" sz="2400" b="1" dirty="0">
                <a:solidFill>
                  <a:srgbClr val="0070C0"/>
                </a:solidFill>
              </a:rPr>
              <a:t>Τμήμα Ισπανικής Γλώσσας και Φιλολογίας</a:t>
            </a:r>
            <a:endParaRPr lang="el-GR" sz="2400" b="1" dirty="0">
              <a:solidFill>
                <a:srgbClr val="0070C0"/>
              </a:solidFill>
              <a:latin typeface="+mn-lt"/>
            </a:endParaRPr>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609599" y="411307"/>
            <a:ext cx="3177309" cy="1010659"/>
          </a:xfrm>
          <a:prstGeom prst="rect">
            <a:avLst/>
          </a:prstGeom>
        </p:spPr>
      </p:pic>
      <p:cxnSp>
        <p:nvCxnSpPr>
          <p:cNvPr id="7" name="Straight Connector 6"/>
          <p:cNvCxnSpPr/>
          <p:nvPr/>
        </p:nvCxnSpPr>
        <p:spPr>
          <a:xfrm>
            <a:off x="0" y="1524000"/>
            <a:ext cx="12192000"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23936" y="2882672"/>
            <a:ext cx="5551714" cy="3477875"/>
          </a:xfrm>
          <a:prstGeom prst="rect">
            <a:avLst/>
          </a:prstGeom>
          <a:noFill/>
        </p:spPr>
        <p:txBody>
          <a:bodyPr wrap="square" numCol="1" rtlCol="0">
            <a:spAutoFit/>
          </a:bodyPr>
          <a:lstStyle/>
          <a:p>
            <a:pPr marL="285750" indent="-285750">
              <a:buFont typeface="Arial" panose="020B0604020202020204" pitchFamily="34" charset="0"/>
              <a:buChar char="•"/>
            </a:pPr>
            <a:r>
              <a:rPr lang="el-GR" sz="2200" dirty="0" smtClean="0"/>
              <a:t>Ισπανική </a:t>
            </a:r>
            <a:r>
              <a:rPr lang="el-GR" sz="2200" dirty="0"/>
              <a:t>Λογοτεχνία &amp; Πολιτισμός του Μεσαίωνα &amp; της Αναγέννησης </a:t>
            </a:r>
            <a:endParaRPr lang="en-US" sz="2200" dirty="0"/>
          </a:p>
          <a:p>
            <a:pPr marL="285750" indent="-285750">
              <a:buFont typeface="Arial" panose="020B0604020202020204" pitchFamily="34" charset="0"/>
              <a:buChar char="•"/>
            </a:pPr>
            <a:r>
              <a:rPr lang="el-GR" sz="2200" dirty="0"/>
              <a:t>Τέχνη &amp; Ιδεολογικά ρεύματα στη σύγχρονη Ισπανία</a:t>
            </a:r>
            <a:endParaRPr lang="en-US" sz="2200" dirty="0"/>
          </a:p>
          <a:p>
            <a:pPr marL="285750" indent="-285750">
              <a:buFont typeface="Arial" panose="020B0604020202020204" pitchFamily="34" charset="0"/>
              <a:buChar char="•"/>
            </a:pPr>
            <a:r>
              <a:rPr lang="el-GR" sz="2200" dirty="0"/>
              <a:t>Θέατρο &amp; κινηματογράφος του 20ου αιώνα στην Ισπανία</a:t>
            </a:r>
            <a:endParaRPr lang="en-US" sz="2200" dirty="0"/>
          </a:p>
          <a:p>
            <a:pPr marL="285750" indent="-285750">
              <a:buFont typeface="Arial" panose="020B0604020202020204" pitchFamily="34" charset="0"/>
              <a:buChar char="•"/>
            </a:pPr>
            <a:r>
              <a:rPr lang="el-GR" sz="2200" dirty="0"/>
              <a:t>Η Ισπανική Λογοτεχνία από το 1964 ως τις μέρες μας: Από τη Δικτατορία στη Δημοκρατία </a:t>
            </a:r>
            <a:endParaRPr lang="en-US" sz="2200" dirty="0"/>
          </a:p>
          <a:p>
            <a:pPr marL="285750" indent="-285750">
              <a:buFont typeface="Arial" panose="020B0604020202020204" pitchFamily="34" charset="0"/>
              <a:buChar char="•"/>
            </a:pPr>
            <a:r>
              <a:rPr lang="el-GR" sz="2200" dirty="0"/>
              <a:t>Ισπανική Λογοτεχνία: Γενιά του ΄</a:t>
            </a:r>
            <a:r>
              <a:rPr lang="el-GR" sz="2200" dirty="0" smtClean="0"/>
              <a:t>98</a:t>
            </a:r>
          </a:p>
        </p:txBody>
      </p:sp>
      <p:sp>
        <p:nvSpPr>
          <p:cNvPr id="11" name="TextBox 10"/>
          <p:cNvSpPr txBox="1"/>
          <p:nvPr/>
        </p:nvSpPr>
        <p:spPr>
          <a:xfrm>
            <a:off x="5990253" y="2882672"/>
            <a:ext cx="5749163" cy="3139321"/>
          </a:xfrm>
          <a:prstGeom prst="rect">
            <a:avLst/>
          </a:prstGeom>
          <a:noFill/>
        </p:spPr>
        <p:txBody>
          <a:bodyPr wrap="square" numCol="1" rtlCol="0">
            <a:spAutoFit/>
          </a:bodyPr>
          <a:lstStyle/>
          <a:p>
            <a:pPr marL="285750" indent="-285750">
              <a:buFont typeface="Arial" panose="020B0604020202020204" pitchFamily="34" charset="0"/>
              <a:buChar char="•"/>
            </a:pPr>
            <a:r>
              <a:rPr lang="el-GR" sz="2200" dirty="0" smtClean="0"/>
              <a:t>Θέατρο </a:t>
            </a:r>
            <a:r>
              <a:rPr lang="el-GR" sz="2200" dirty="0"/>
              <a:t>του Χρυσού Αιώνα και της Αναγέννησης </a:t>
            </a:r>
            <a:endParaRPr lang="en-US" sz="2200" dirty="0"/>
          </a:p>
          <a:p>
            <a:pPr marL="285750" indent="-285750">
              <a:buFont typeface="Arial" panose="020B0604020202020204" pitchFamily="34" charset="0"/>
              <a:buChar char="•"/>
            </a:pPr>
            <a:r>
              <a:rPr lang="el-GR" sz="2200" dirty="0" smtClean="0"/>
              <a:t>Εισαγωγή </a:t>
            </a:r>
            <a:r>
              <a:rPr lang="el-GR" sz="2200" dirty="0"/>
              <a:t>στη Θεωρία Λογοτεχνίας </a:t>
            </a:r>
            <a:r>
              <a:rPr lang="el-GR" sz="2200" b="1" dirty="0"/>
              <a:t>(Α,Β)</a:t>
            </a:r>
            <a:endParaRPr lang="en-US" sz="2200" b="1" dirty="0"/>
          </a:p>
          <a:p>
            <a:pPr marL="285750" indent="-285750">
              <a:buFont typeface="Arial" panose="020B0604020202020204" pitchFamily="34" charset="0"/>
              <a:buChar char="•"/>
            </a:pPr>
            <a:r>
              <a:rPr lang="el-GR" sz="2200" dirty="0"/>
              <a:t>Ισπανόφωνος Κινηματογράφος </a:t>
            </a:r>
            <a:r>
              <a:rPr lang="el-GR" sz="2200" b="1" dirty="0"/>
              <a:t>(Α,Β</a:t>
            </a:r>
            <a:r>
              <a:rPr lang="el-GR" sz="2200" b="1" dirty="0" smtClean="0"/>
              <a:t>)</a:t>
            </a:r>
          </a:p>
          <a:p>
            <a:pPr marL="285750" indent="-285750">
              <a:buFont typeface="Arial" panose="020B0604020202020204" pitchFamily="34" charset="0"/>
              <a:buChar char="•"/>
            </a:pPr>
            <a:r>
              <a:rPr lang="el-GR" sz="2200" dirty="0"/>
              <a:t>Εισαγωγή στη Συγκριτική Λογοτεχνία </a:t>
            </a:r>
            <a:r>
              <a:rPr lang="el-GR" sz="2200" b="1" dirty="0"/>
              <a:t>(Α,Β)</a:t>
            </a:r>
            <a:endParaRPr lang="en-US" sz="2200" b="1" dirty="0"/>
          </a:p>
          <a:p>
            <a:pPr marL="285750" indent="-285750">
              <a:buFont typeface="Arial" panose="020B0604020202020204" pitchFamily="34" charset="0"/>
              <a:buChar char="•"/>
            </a:pPr>
            <a:r>
              <a:rPr lang="el-GR" sz="2200" dirty="0"/>
              <a:t>Θέματα Θεωρίας Λογοτεχνίας </a:t>
            </a:r>
            <a:r>
              <a:rPr lang="el-GR" sz="2200" b="1" dirty="0"/>
              <a:t>(Α,Β)</a:t>
            </a:r>
            <a:endParaRPr lang="en-US" sz="2200" b="1" dirty="0"/>
          </a:p>
          <a:p>
            <a:pPr marL="285750" indent="-285750">
              <a:buFont typeface="Arial" panose="020B0604020202020204" pitchFamily="34" charset="0"/>
              <a:buChar char="•"/>
            </a:pPr>
            <a:r>
              <a:rPr lang="el-GR" sz="2200" dirty="0" smtClean="0"/>
              <a:t>Μεθοδολογία </a:t>
            </a:r>
            <a:r>
              <a:rPr lang="el-GR" sz="2200" dirty="0"/>
              <a:t>Επιστημονικής Έρευνας </a:t>
            </a:r>
            <a:r>
              <a:rPr lang="el-GR" sz="2200" b="1" dirty="0"/>
              <a:t>(Α,Β,Γ</a:t>
            </a:r>
            <a:r>
              <a:rPr lang="el-GR" sz="2200" b="1" dirty="0" smtClean="0"/>
              <a:t>)</a:t>
            </a:r>
          </a:p>
          <a:p>
            <a:pPr marL="285750" indent="-285750">
              <a:buFont typeface="Arial" panose="020B0604020202020204" pitchFamily="34" charset="0"/>
              <a:buChar char="•"/>
            </a:pPr>
            <a:r>
              <a:rPr lang="el-GR" sz="2200" dirty="0"/>
              <a:t>Επιχειρηματικότητα και Ισπανικές Σπουδές </a:t>
            </a:r>
            <a:r>
              <a:rPr lang="el-GR" sz="2200" b="1" dirty="0"/>
              <a:t>(Α,Β,Γ</a:t>
            </a:r>
            <a:r>
              <a:rPr lang="el-GR" sz="2200" b="1" dirty="0" smtClean="0"/>
              <a:t>)</a:t>
            </a:r>
          </a:p>
        </p:txBody>
      </p:sp>
      <p:sp>
        <p:nvSpPr>
          <p:cNvPr id="12" name="Title 1"/>
          <p:cNvSpPr txBox="1">
            <a:spLocks/>
          </p:cNvSpPr>
          <p:nvPr/>
        </p:nvSpPr>
        <p:spPr>
          <a:xfrm>
            <a:off x="838200" y="1617722"/>
            <a:ext cx="10515600" cy="50134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4000" dirty="0" smtClean="0">
                <a:solidFill>
                  <a:srgbClr val="0070C0"/>
                </a:solidFill>
                <a:latin typeface="+mn-lt"/>
              </a:rPr>
              <a:t>ΥΠΟΧΡΕΩΤΙΚΑ ΜΑΘΗΜΑΤΑ ΕΠΙΛΟΓΗΣ</a:t>
            </a:r>
            <a:endParaRPr lang="el-GR" sz="4000" dirty="0">
              <a:solidFill>
                <a:srgbClr val="0070C0"/>
              </a:solidFill>
              <a:latin typeface="+mn-lt"/>
            </a:endParaRPr>
          </a:p>
        </p:txBody>
      </p:sp>
    </p:spTree>
    <p:extLst>
      <p:ext uri="{BB962C8B-B14F-4D97-AF65-F5344CB8AC3E}">
        <p14:creationId xmlns:p14="http://schemas.microsoft.com/office/powerpoint/2010/main" val="2335170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237728"/>
            <a:ext cx="12192000" cy="397407"/>
          </a:xfrm>
          <a:prstGeom prst="rect">
            <a:avLst/>
          </a:prstGeom>
          <a:solidFill>
            <a:schemeClr val="accent1">
              <a:lumMod val="40000"/>
              <a:lumOff val="60000"/>
            </a:schemeClr>
          </a:solidFill>
        </p:spPr>
        <p:txBody>
          <a:bodyPr wrap="square" rtlCol="0">
            <a:spAutoFit/>
          </a:bodyPr>
          <a:lstStyle/>
          <a:p>
            <a:endParaRPr lang="en-US" dirty="0"/>
          </a:p>
        </p:txBody>
      </p:sp>
      <p:sp>
        <p:nvSpPr>
          <p:cNvPr id="2" name="Title 1"/>
          <p:cNvSpPr>
            <a:spLocks noGrp="1"/>
          </p:cNvSpPr>
          <p:nvPr>
            <p:ph type="title"/>
          </p:nvPr>
        </p:nvSpPr>
        <p:spPr>
          <a:xfrm>
            <a:off x="838200" y="1690255"/>
            <a:ext cx="10515600" cy="437125"/>
          </a:xfrm>
        </p:spPr>
        <p:txBody>
          <a:bodyPr>
            <a:normAutofit fontScale="90000"/>
          </a:bodyPr>
          <a:lstStyle/>
          <a:p>
            <a:pPr algn="ctr"/>
            <a:r>
              <a:rPr lang="el-GR" dirty="0" smtClean="0">
                <a:solidFill>
                  <a:srgbClr val="0070C0"/>
                </a:solidFill>
                <a:latin typeface="+mn-lt"/>
              </a:rPr>
              <a:t>ΥΠΟΧΡΕΩΤΙΚΑ ΜΑΘΗΜΑΤΑ ΕΠΙΛΟΓΗΣ</a:t>
            </a:r>
            <a:endParaRPr lang="el-GR" dirty="0">
              <a:solidFill>
                <a:srgbClr val="0070C0"/>
              </a:solidFill>
              <a:latin typeface="+mn-lt"/>
            </a:endParaRPr>
          </a:p>
        </p:txBody>
      </p:sp>
      <p:sp>
        <p:nvSpPr>
          <p:cNvPr id="4" name="Content Placeholder 3"/>
          <p:cNvSpPr>
            <a:spLocks noGrp="1"/>
          </p:cNvSpPr>
          <p:nvPr>
            <p:ph idx="1"/>
          </p:nvPr>
        </p:nvSpPr>
        <p:spPr>
          <a:xfrm>
            <a:off x="838200" y="2229415"/>
            <a:ext cx="10515600" cy="504550"/>
          </a:xfrm>
        </p:spPr>
        <p:txBody>
          <a:bodyPr>
            <a:normAutofit fontScale="92500"/>
          </a:bodyPr>
          <a:lstStyle/>
          <a:p>
            <a:pPr marL="0" indent="0">
              <a:buNone/>
            </a:pPr>
            <a:r>
              <a:rPr lang="el-GR" b="1" dirty="0" smtClean="0"/>
              <a:t>Ομάδα Β: Μαθήματα Ισπανοαμερικανικής </a:t>
            </a:r>
            <a:r>
              <a:rPr lang="el-GR" b="1" dirty="0"/>
              <a:t>Λογοτεχνίας και </a:t>
            </a:r>
            <a:r>
              <a:rPr lang="el-GR" b="1" dirty="0" smtClean="0"/>
              <a:t>Πολιτισμού</a:t>
            </a:r>
            <a:r>
              <a:rPr lang="el-GR" sz="2100" dirty="0" smtClean="0"/>
              <a:t> </a:t>
            </a:r>
            <a:endParaRPr lang="el-GR" sz="2100" dirty="0"/>
          </a:p>
          <a:p>
            <a:pPr marL="0" indent="0">
              <a:buNone/>
            </a:pPr>
            <a:endParaRPr lang="el-GR" dirty="0" smtClean="0"/>
          </a:p>
          <a:p>
            <a:pPr marL="0" indent="0">
              <a:buNone/>
            </a:pPr>
            <a:endParaRPr lang="el-GR" dirty="0"/>
          </a:p>
        </p:txBody>
      </p:sp>
      <p:sp>
        <p:nvSpPr>
          <p:cNvPr id="5" name="Title 1"/>
          <p:cNvSpPr txBox="1">
            <a:spLocks/>
          </p:cNvSpPr>
          <p:nvPr/>
        </p:nvSpPr>
        <p:spPr>
          <a:xfrm>
            <a:off x="4322618" y="365126"/>
            <a:ext cx="7416798" cy="10849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l-GR" sz="2400" b="1" dirty="0">
                <a:solidFill>
                  <a:srgbClr val="0070C0"/>
                </a:solidFill>
              </a:rPr>
              <a:t>Τμήμα Ισπανικής Γλώσσας και Φιλολογίας</a:t>
            </a:r>
            <a:endParaRPr lang="el-GR" sz="2400" b="1" dirty="0">
              <a:solidFill>
                <a:srgbClr val="0070C0"/>
              </a:solidFill>
              <a:latin typeface="+mn-lt"/>
            </a:endParaRPr>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609599" y="411307"/>
            <a:ext cx="3177309" cy="1010659"/>
          </a:xfrm>
          <a:prstGeom prst="rect">
            <a:avLst/>
          </a:prstGeom>
        </p:spPr>
      </p:pic>
      <p:cxnSp>
        <p:nvCxnSpPr>
          <p:cNvPr id="7" name="Straight Connector 6"/>
          <p:cNvCxnSpPr/>
          <p:nvPr/>
        </p:nvCxnSpPr>
        <p:spPr>
          <a:xfrm>
            <a:off x="0" y="1524000"/>
            <a:ext cx="12192000"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35709" y="2884518"/>
            <a:ext cx="5083695" cy="3416320"/>
          </a:xfrm>
          <a:prstGeom prst="rect">
            <a:avLst/>
          </a:prstGeom>
          <a:noFill/>
        </p:spPr>
        <p:txBody>
          <a:bodyPr wrap="square" numCol="1" rtlCol="0">
            <a:spAutoFit/>
          </a:bodyPr>
          <a:lstStyle/>
          <a:p>
            <a:pPr marL="285750" indent="-285750">
              <a:buFont typeface="Arial" panose="020B0604020202020204" pitchFamily="34" charset="0"/>
              <a:buChar char="•"/>
            </a:pPr>
            <a:r>
              <a:rPr lang="el-GR" dirty="0"/>
              <a:t>Ισπανοαμερικανικό Διήγημα</a:t>
            </a:r>
            <a:endParaRPr lang="en-US" dirty="0"/>
          </a:p>
          <a:p>
            <a:pPr marL="285750" indent="-285750">
              <a:buFont typeface="Arial" panose="020B0604020202020204" pitchFamily="34" charset="0"/>
              <a:buChar char="•"/>
            </a:pPr>
            <a:r>
              <a:rPr lang="el-GR" dirty="0" smtClean="0"/>
              <a:t>Ισπανοαμερικανική </a:t>
            </a:r>
            <a:r>
              <a:rPr lang="el-GR" dirty="0"/>
              <a:t>Ποίηση</a:t>
            </a:r>
            <a:endParaRPr lang="en-US" dirty="0"/>
          </a:p>
          <a:p>
            <a:pPr marL="285750" indent="-285750">
              <a:buFont typeface="Arial" panose="020B0604020202020204" pitchFamily="34" charset="0"/>
              <a:buChar char="•"/>
            </a:pPr>
            <a:r>
              <a:rPr lang="el-GR" dirty="0"/>
              <a:t>Ισπανοαμερικανικό Μυθιστόρημα</a:t>
            </a:r>
            <a:endParaRPr lang="en-US" dirty="0"/>
          </a:p>
          <a:p>
            <a:pPr marL="285750" indent="-285750">
              <a:buFont typeface="Arial" panose="020B0604020202020204" pitchFamily="34" charset="0"/>
              <a:buChar char="•"/>
            </a:pPr>
            <a:r>
              <a:rPr lang="el-GR" dirty="0"/>
              <a:t>Θέματα Ισπανοαμερικανικής Πεζογραφίας </a:t>
            </a:r>
            <a:endParaRPr lang="en-US" dirty="0"/>
          </a:p>
          <a:p>
            <a:pPr marL="285750" indent="-285750">
              <a:buFont typeface="Arial" panose="020B0604020202020204" pitchFamily="34" charset="0"/>
              <a:buChar char="•"/>
            </a:pPr>
            <a:r>
              <a:rPr lang="el-GR" dirty="0"/>
              <a:t>Ισπανοαμερικανικό Θέατρο </a:t>
            </a:r>
            <a:endParaRPr lang="en-US" dirty="0"/>
          </a:p>
          <a:p>
            <a:pPr marL="285750" indent="-285750">
              <a:buFont typeface="Arial" panose="020B0604020202020204" pitchFamily="34" charset="0"/>
              <a:buChar char="•"/>
            </a:pPr>
            <a:r>
              <a:rPr lang="el-GR" dirty="0"/>
              <a:t>Ισπανοαμερικανική Πεζογραφία: Ρομαντισμός, Ρεαλισμός, Νατουραλισμός </a:t>
            </a:r>
            <a:endParaRPr lang="en-US" dirty="0"/>
          </a:p>
          <a:p>
            <a:pPr marL="285750" indent="-285750">
              <a:buFont typeface="Arial" panose="020B0604020202020204" pitchFamily="34" charset="0"/>
              <a:buChar char="•"/>
            </a:pPr>
            <a:r>
              <a:rPr lang="el-GR" dirty="0"/>
              <a:t>Προκολομβιανοί και Ιθαγενείς Πολιτισμοί της Λατινικής Αμερικής </a:t>
            </a:r>
            <a:endParaRPr lang="en-US" dirty="0"/>
          </a:p>
          <a:p>
            <a:pPr marL="285750" indent="-285750">
              <a:buFont typeface="Arial" panose="020B0604020202020204" pitchFamily="34" charset="0"/>
              <a:buChar char="•"/>
            </a:pPr>
            <a:r>
              <a:rPr lang="el-GR" dirty="0"/>
              <a:t>Ιστορία της Ισπανοαμερικανικής Τέχνης </a:t>
            </a:r>
            <a:endParaRPr lang="en-US" dirty="0"/>
          </a:p>
          <a:p>
            <a:pPr marL="285750" indent="-285750">
              <a:buFont typeface="Arial" panose="020B0604020202020204" pitchFamily="34" charset="0"/>
              <a:buChar char="•"/>
            </a:pPr>
            <a:r>
              <a:rPr lang="el-GR" dirty="0"/>
              <a:t>Λογοτεχνικά Ρεύματα του 19ου </a:t>
            </a:r>
            <a:r>
              <a:rPr lang="el-GR" dirty="0" smtClean="0"/>
              <a:t>αιώνα </a:t>
            </a:r>
            <a:r>
              <a:rPr lang="el-GR" dirty="0"/>
              <a:t>στη Λατινική Αμερική </a:t>
            </a:r>
            <a:endParaRPr lang="en-US" dirty="0"/>
          </a:p>
        </p:txBody>
      </p:sp>
      <p:sp>
        <p:nvSpPr>
          <p:cNvPr id="10" name="TextBox 9"/>
          <p:cNvSpPr txBox="1"/>
          <p:nvPr/>
        </p:nvSpPr>
        <p:spPr>
          <a:xfrm>
            <a:off x="6035042" y="2884518"/>
            <a:ext cx="5710844" cy="3139321"/>
          </a:xfrm>
          <a:prstGeom prst="rect">
            <a:avLst/>
          </a:prstGeom>
          <a:noFill/>
        </p:spPr>
        <p:txBody>
          <a:bodyPr wrap="square" numCol="1" rtlCol="0">
            <a:spAutoFit/>
          </a:bodyPr>
          <a:lstStyle/>
          <a:p>
            <a:pPr marL="285750" indent="-285750">
              <a:buFont typeface="Arial" panose="020B0604020202020204" pitchFamily="34" charset="0"/>
              <a:buChar char="•"/>
            </a:pPr>
            <a:r>
              <a:rPr lang="el-GR" dirty="0" smtClean="0"/>
              <a:t>Σύγχρονο </a:t>
            </a:r>
            <a:r>
              <a:rPr lang="el-GR" dirty="0"/>
              <a:t>Ισπανοαμερικανικό Μυθιστόρημα </a:t>
            </a:r>
            <a:endParaRPr lang="en-US" dirty="0"/>
          </a:p>
          <a:p>
            <a:pPr marL="285750" indent="-285750">
              <a:buFont typeface="Arial" panose="020B0604020202020204" pitchFamily="34" charset="0"/>
              <a:buChar char="•"/>
            </a:pPr>
            <a:r>
              <a:rPr lang="el-GR" dirty="0"/>
              <a:t>Ισπανοαμερικανικό Δοκίμιο </a:t>
            </a:r>
            <a:endParaRPr lang="en-US" dirty="0"/>
          </a:p>
          <a:p>
            <a:pPr marL="285750" indent="-285750">
              <a:buFont typeface="Arial" panose="020B0604020202020204" pitchFamily="34" charset="0"/>
              <a:buChar char="•"/>
            </a:pPr>
            <a:r>
              <a:rPr lang="el-GR" dirty="0" smtClean="0"/>
              <a:t>Μ</a:t>
            </a:r>
            <a:r>
              <a:rPr lang="en-US" dirty="0" err="1"/>
              <a:t>odernismo</a:t>
            </a:r>
            <a:r>
              <a:rPr lang="el-GR" dirty="0"/>
              <a:t> </a:t>
            </a:r>
            <a:endParaRPr lang="en-US" dirty="0"/>
          </a:p>
          <a:p>
            <a:pPr marL="285750" indent="-285750">
              <a:buFont typeface="Arial" panose="020B0604020202020204" pitchFamily="34" charset="0"/>
              <a:buChar char="•"/>
            </a:pPr>
            <a:r>
              <a:rPr lang="el-GR" dirty="0"/>
              <a:t>Σύγχρονος Ισπανοαμερικανικός Πολιτισμός </a:t>
            </a:r>
            <a:endParaRPr lang="en-US" dirty="0"/>
          </a:p>
          <a:p>
            <a:pPr marL="285750" indent="-285750">
              <a:buFont typeface="Arial" panose="020B0604020202020204" pitchFamily="34" charset="0"/>
              <a:buChar char="•"/>
            </a:pPr>
            <a:r>
              <a:rPr lang="el-GR" dirty="0"/>
              <a:t>Λαϊκές Παραδόσεις της Λατινικής Αμερικής </a:t>
            </a:r>
            <a:endParaRPr lang="en-US" dirty="0"/>
          </a:p>
          <a:p>
            <a:pPr marL="285750" indent="-285750">
              <a:buFont typeface="Arial" panose="020B0604020202020204" pitchFamily="34" charset="0"/>
              <a:buChar char="•"/>
            </a:pPr>
            <a:r>
              <a:rPr lang="el-GR" dirty="0"/>
              <a:t>Εισαγωγή στη Φιλοσοφία της Ιστορίας της Λατινικής Αμερικής </a:t>
            </a:r>
            <a:endParaRPr lang="en-US" dirty="0"/>
          </a:p>
          <a:p>
            <a:pPr marL="285750" indent="-285750">
              <a:buFont typeface="Arial" panose="020B0604020202020204" pitchFamily="34" charset="0"/>
              <a:buChar char="•"/>
            </a:pPr>
            <a:r>
              <a:rPr lang="el-GR" dirty="0" smtClean="0"/>
              <a:t>Λογοτεχνικά </a:t>
            </a:r>
            <a:r>
              <a:rPr lang="el-GR" dirty="0"/>
              <a:t>Ρεύματα </a:t>
            </a:r>
            <a:r>
              <a:rPr lang="en-US" dirty="0"/>
              <a:t>- </a:t>
            </a:r>
            <a:r>
              <a:rPr lang="el-GR" dirty="0"/>
              <a:t>Κινήματα στην σύγχρονη Ισπανοαμερικανική ποίηση </a:t>
            </a:r>
            <a:endParaRPr lang="en-US" dirty="0"/>
          </a:p>
          <a:p>
            <a:pPr marL="285750" indent="-285750">
              <a:buFont typeface="Arial" panose="020B0604020202020204" pitchFamily="34" charset="0"/>
              <a:buChar char="•"/>
            </a:pPr>
            <a:r>
              <a:rPr lang="el-GR" dirty="0"/>
              <a:t>Ισπανοαμερικανική </a:t>
            </a:r>
            <a:r>
              <a:rPr lang="el-GR" dirty="0" smtClean="0"/>
              <a:t>Σκέψη</a:t>
            </a:r>
          </a:p>
          <a:p>
            <a:pPr marL="285750" indent="-285750">
              <a:buFont typeface="Arial" panose="020B0604020202020204" pitchFamily="34" charset="0"/>
              <a:buChar char="•"/>
            </a:pPr>
            <a:r>
              <a:rPr lang="el-GR" dirty="0"/>
              <a:t>Σύγχρονη Γυναικεία Ισπανοαμερικανική </a:t>
            </a:r>
            <a:r>
              <a:rPr lang="el-GR" dirty="0" smtClean="0"/>
              <a:t>Ποίηση</a:t>
            </a:r>
            <a:endParaRPr lang="en-US" dirty="0"/>
          </a:p>
        </p:txBody>
      </p:sp>
    </p:spTree>
    <p:extLst>
      <p:ext uri="{BB962C8B-B14F-4D97-AF65-F5344CB8AC3E}">
        <p14:creationId xmlns:p14="http://schemas.microsoft.com/office/powerpoint/2010/main" val="17733149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37728"/>
            <a:ext cx="12192000" cy="397407"/>
          </a:xfrm>
          <a:prstGeom prst="rect">
            <a:avLst/>
          </a:prstGeom>
          <a:solidFill>
            <a:schemeClr val="accent1">
              <a:lumMod val="40000"/>
              <a:lumOff val="60000"/>
            </a:schemeClr>
          </a:solidFill>
        </p:spPr>
        <p:txBody>
          <a:bodyPr wrap="square" rtlCol="0">
            <a:spAutoFit/>
          </a:bodyPr>
          <a:lstStyle/>
          <a:p>
            <a:endParaRPr lang="en-US" dirty="0"/>
          </a:p>
        </p:txBody>
      </p:sp>
      <p:sp>
        <p:nvSpPr>
          <p:cNvPr id="3" name="Title 1"/>
          <p:cNvSpPr txBox="1">
            <a:spLocks/>
          </p:cNvSpPr>
          <p:nvPr/>
        </p:nvSpPr>
        <p:spPr>
          <a:xfrm>
            <a:off x="838200" y="1615438"/>
            <a:ext cx="10515600" cy="49852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4000" dirty="0" smtClean="0">
                <a:solidFill>
                  <a:srgbClr val="0070C0"/>
                </a:solidFill>
                <a:latin typeface="+mn-lt"/>
              </a:rPr>
              <a:t>ΥΠΟΧΡΕΩΤΙΚΑ ΜΑΘΗΜΑΤΑ ΕΠΙΛΟΓΗΣ</a:t>
            </a:r>
            <a:endParaRPr lang="el-GR" sz="4000" dirty="0">
              <a:solidFill>
                <a:srgbClr val="0070C0"/>
              </a:solidFill>
              <a:latin typeface="+mn-lt"/>
            </a:endParaRPr>
          </a:p>
        </p:txBody>
      </p:sp>
      <p:sp>
        <p:nvSpPr>
          <p:cNvPr id="4" name="Content Placeholder 3"/>
          <p:cNvSpPr txBox="1">
            <a:spLocks/>
          </p:cNvSpPr>
          <p:nvPr/>
        </p:nvSpPr>
        <p:spPr>
          <a:xfrm>
            <a:off x="838200" y="2229415"/>
            <a:ext cx="10515600" cy="504550"/>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l-GR" b="1" dirty="0" smtClean="0"/>
              <a:t>Ομάδα Β: Μαθήματα Ισπανοαμερικανικής Λογοτεχνίας και Πολιτισμού</a:t>
            </a:r>
            <a:r>
              <a:rPr lang="el-GR" sz="2100" dirty="0" smtClean="0"/>
              <a:t> </a:t>
            </a:r>
          </a:p>
          <a:p>
            <a:pPr marL="0" indent="0">
              <a:buFont typeface="Arial" panose="020B0604020202020204" pitchFamily="34" charset="0"/>
              <a:buNone/>
            </a:pPr>
            <a:endParaRPr lang="el-GR" dirty="0" smtClean="0"/>
          </a:p>
          <a:p>
            <a:pPr marL="0" indent="0">
              <a:buFont typeface="Arial" panose="020B0604020202020204" pitchFamily="34" charset="0"/>
              <a:buNone/>
            </a:pPr>
            <a:endParaRPr lang="el-GR" dirty="0"/>
          </a:p>
        </p:txBody>
      </p:sp>
      <p:sp>
        <p:nvSpPr>
          <p:cNvPr id="5" name="Title 1"/>
          <p:cNvSpPr txBox="1">
            <a:spLocks/>
          </p:cNvSpPr>
          <p:nvPr/>
        </p:nvSpPr>
        <p:spPr>
          <a:xfrm>
            <a:off x="4322618" y="365126"/>
            <a:ext cx="7416798" cy="10849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l-GR" sz="2400" b="1" dirty="0">
                <a:solidFill>
                  <a:srgbClr val="0070C0"/>
                </a:solidFill>
              </a:rPr>
              <a:t>Τμήμα Ισπανικής Γλώσσας και Φιλολογίας</a:t>
            </a:r>
            <a:endParaRPr lang="el-GR" sz="2400" b="1" dirty="0">
              <a:solidFill>
                <a:srgbClr val="0070C0"/>
              </a:solidFill>
              <a:latin typeface="+mn-lt"/>
            </a:endParaRPr>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609599" y="411307"/>
            <a:ext cx="3177309" cy="1010659"/>
          </a:xfrm>
          <a:prstGeom prst="rect">
            <a:avLst/>
          </a:prstGeom>
        </p:spPr>
      </p:pic>
      <p:cxnSp>
        <p:nvCxnSpPr>
          <p:cNvPr id="7" name="Straight Connector 6"/>
          <p:cNvCxnSpPr/>
          <p:nvPr/>
        </p:nvCxnSpPr>
        <p:spPr>
          <a:xfrm>
            <a:off x="0" y="1524000"/>
            <a:ext cx="12192000"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26469" y="2926077"/>
            <a:ext cx="5450382" cy="3139321"/>
          </a:xfrm>
          <a:prstGeom prst="rect">
            <a:avLst/>
          </a:prstGeom>
          <a:noFill/>
        </p:spPr>
        <p:txBody>
          <a:bodyPr wrap="square" numCol="1" rtlCol="0">
            <a:spAutoFit/>
          </a:bodyPr>
          <a:lstStyle/>
          <a:p>
            <a:pPr marL="285750" indent="-285750">
              <a:buFont typeface="Arial" panose="020B0604020202020204" pitchFamily="34" charset="0"/>
              <a:buChar char="•"/>
            </a:pPr>
            <a:r>
              <a:rPr lang="el-GR" dirty="0" smtClean="0"/>
              <a:t>Θέματα </a:t>
            </a:r>
            <a:r>
              <a:rPr lang="el-GR" dirty="0"/>
              <a:t>Ισπανοαμερικανικής Ποίησης </a:t>
            </a:r>
            <a:endParaRPr lang="en-US" dirty="0"/>
          </a:p>
          <a:p>
            <a:pPr marL="285750" indent="-285750">
              <a:buFont typeface="Arial" panose="020B0604020202020204" pitchFamily="34" charset="0"/>
              <a:buChar char="•"/>
            </a:pPr>
            <a:r>
              <a:rPr lang="el-GR" dirty="0"/>
              <a:t>Θέματα Ισπανοαμερικανικού Διηγήματος </a:t>
            </a:r>
            <a:endParaRPr lang="en-US" dirty="0"/>
          </a:p>
          <a:p>
            <a:pPr marL="285750" indent="-285750">
              <a:buFont typeface="Arial" panose="020B0604020202020204" pitchFamily="34" charset="0"/>
              <a:buChar char="•"/>
            </a:pPr>
            <a:r>
              <a:rPr lang="el-GR" dirty="0"/>
              <a:t>Θέματα Ισπανοαμερικανικού Μυθιστορήματος </a:t>
            </a:r>
            <a:endParaRPr lang="en-US" dirty="0"/>
          </a:p>
          <a:p>
            <a:pPr marL="285750" indent="-285750">
              <a:buFont typeface="Arial" panose="020B0604020202020204" pitchFamily="34" charset="0"/>
              <a:buChar char="•"/>
            </a:pPr>
            <a:r>
              <a:rPr lang="el-GR" dirty="0" smtClean="0"/>
              <a:t>Θέματα </a:t>
            </a:r>
            <a:r>
              <a:rPr lang="el-GR" dirty="0"/>
              <a:t>Σύγχρονου Ισπανοαμερικανικού Πολιτισμού </a:t>
            </a:r>
            <a:endParaRPr lang="en-US" dirty="0"/>
          </a:p>
          <a:p>
            <a:pPr marL="285750" indent="-285750">
              <a:buFont typeface="Arial" panose="020B0604020202020204" pitchFamily="34" charset="0"/>
              <a:buChar char="•"/>
            </a:pPr>
            <a:r>
              <a:rPr lang="el-GR" dirty="0"/>
              <a:t>Τα ρεύματα του </a:t>
            </a:r>
            <a:r>
              <a:rPr lang="en-US" dirty="0" err="1"/>
              <a:t>avant</a:t>
            </a:r>
            <a:r>
              <a:rPr lang="el-GR" dirty="0"/>
              <a:t>-</a:t>
            </a:r>
            <a:r>
              <a:rPr lang="en-US" dirty="0" err="1"/>
              <a:t>garde</a:t>
            </a:r>
            <a:r>
              <a:rPr lang="el-GR" dirty="0"/>
              <a:t> στη Λατινική Αμερική </a:t>
            </a:r>
            <a:endParaRPr lang="en-US" dirty="0"/>
          </a:p>
          <a:p>
            <a:pPr marL="285750" indent="-285750">
              <a:buFont typeface="Arial" panose="020B0604020202020204" pitchFamily="34" charset="0"/>
              <a:buChar char="•"/>
            </a:pPr>
            <a:r>
              <a:rPr lang="el-GR" dirty="0"/>
              <a:t>Σύγχρονα λογοτεχνικά ρεύματα της Λατινικής Αμερικής: </a:t>
            </a:r>
            <a:r>
              <a:rPr lang="en-US" dirty="0" err="1"/>
              <a:t>modernismo</a:t>
            </a:r>
            <a:r>
              <a:rPr lang="el-GR" dirty="0"/>
              <a:t> </a:t>
            </a:r>
            <a:r>
              <a:rPr lang="el-GR" dirty="0" smtClean="0"/>
              <a:t>και </a:t>
            </a:r>
            <a:r>
              <a:rPr lang="en-US" dirty="0"/>
              <a:t>post</a:t>
            </a:r>
            <a:r>
              <a:rPr lang="el-GR" dirty="0"/>
              <a:t>-</a:t>
            </a:r>
            <a:r>
              <a:rPr lang="en-US" dirty="0" err="1"/>
              <a:t>modernismo</a:t>
            </a:r>
            <a:r>
              <a:rPr lang="el-GR" dirty="0"/>
              <a:t> </a:t>
            </a:r>
            <a:endParaRPr lang="en-US" dirty="0"/>
          </a:p>
          <a:p>
            <a:pPr marL="285750" indent="-285750">
              <a:buFont typeface="Arial" panose="020B0604020202020204" pitchFamily="34" charset="0"/>
              <a:buChar char="•"/>
            </a:pPr>
            <a:r>
              <a:rPr lang="el-GR" dirty="0"/>
              <a:t>Λογοτεχνία και Πολιτισμός της Καραϊβικής </a:t>
            </a:r>
            <a:endParaRPr lang="en-US" dirty="0"/>
          </a:p>
          <a:p>
            <a:pPr marL="285750" indent="-285750">
              <a:buFont typeface="Arial" panose="020B0604020202020204" pitchFamily="34" charset="0"/>
              <a:buChar char="•"/>
            </a:pPr>
            <a:r>
              <a:rPr lang="el-GR" dirty="0"/>
              <a:t>Φεμινισμός στην Λατινική Αμερική </a:t>
            </a:r>
            <a:endParaRPr lang="en-US" dirty="0"/>
          </a:p>
          <a:p>
            <a:pPr marL="285750" indent="-285750">
              <a:buFont typeface="Arial" panose="020B0604020202020204" pitchFamily="34" charset="0"/>
              <a:buChar char="•"/>
            </a:pPr>
            <a:r>
              <a:rPr lang="el-GR" dirty="0"/>
              <a:t>Εισαγωγή στη Σύγχρονη Γυναικεία Λατινοαμερικανική </a:t>
            </a:r>
            <a:r>
              <a:rPr lang="el-GR" dirty="0" smtClean="0"/>
              <a:t>Πεζογραφία</a:t>
            </a:r>
            <a:endParaRPr lang="en-US" dirty="0"/>
          </a:p>
        </p:txBody>
      </p:sp>
      <p:sp>
        <p:nvSpPr>
          <p:cNvPr id="11" name="TextBox 10"/>
          <p:cNvSpPr txBox="1"/>
          <p:nvPr/>
        </p:nvSpPr>
        <p:spPr>
          <a:xfrm>
            <a:off x="6201294" y="2926077"/>
            <a:ext cx="5818910" cy="2862322"/>
          </a:xfrm>
          <a:prstGeom prst="rect">
            <a:avLst/>
          </a:prstGeom>
          <a:noFill/>
        </p:spPr>
        <p:txBody>
          <a:bodyPr wrap="square" numCol="1" rtlCol="0">
            <a:spAutoFit/>
          </a:bodyPr>
          <a:lstStyle/>
          <a:p>
            <a:pPr marL="285750" indent="-285750">
              <a:buFont typeface="Arial" panose="020B0604020202020204" pitchFamily="34" charset="0"/>
              <a:buChar char="•"/>
            </a:pPr>
            <a:r>
              <a:rPr lang="el-GR" dirty="0" smtClean="0"/>
              <a:t>Γυναικεία </a:t>
            </a:r>
            <a:r>
              <a:rPr lang="el-GR" dirty="0"/>
              <a:t>Ισπανοαμερικανική Ποίηση</a:t>
            </a:r>
            <a:endParaRPr lang="en-US" dirty="0"/>
          </a:p>
          <a:p>
            <a:pPr marL="285750" indent="-285750">
              <a:buFont typeface="Arial" panose="020B0604020202020204" pitchFamily="34" charset="0"/>
              <a:buChar char="•"/>
            </a:pPr>
            <a:r>
              <a:rPr lang="el-GR" dirty="0"/>
              <a:t>Θέματα Σύγχρονου Ισπανοαμερικανικού Μυθιστορήματος</a:t>
            </a:r>
            <a:endParaRPr lang="en-US" dirty="0"/>
          </a:p>
          <a:p>
            <a:pPr marL="285750" indent="-285750">
              <a:buFont typeface="Arial" panose="020B0604020202020204" pitchFamily="34" charset="0"/>
              <a:buChar char="•"/>
            </a:pPr>
            <a:r>
              <a:rPr lang="en-US" dirty="0" err="1"/>
              <a:t>Εισ</a:t>
            </a:r>
            <a:r>
              <a:rPr lang="en-US" dirty="0"/>
              <a:t>αγωγή στη Γυναικεία Λατινοαμερικανική </a:t>
            </a:r>
            <a:r>
              <a:rPr lang="en-US" dirty="0" smtClean="0"/>
              <a:t>Πεζογραφία</a:t>
            </a:r>
            <a:endParaRPr lang="el-GR" dirty="0" smtClean="0"/>
          </a:p>
          <a:p>
            <a:pPr marL="285750" indent="-285750">
              <a:buFont typeface="Arial" panose="020B0604020202020204" pitchFamily="34" charset="0"/>
              <a:buChar char="•"/>
            </a:pPr>
            <a:r>
              <a:rPr lang="el-GR" dirty="0"/>
              <a:t>Εισαγωγή στη Θεωρία Λογοτεχνίας </a:t>
            </a:r>
            <a:r>
              <a:rPr lang="el-GR" b="1" dirty="0"/>
              <a:t>(Α,Β)</a:t>
            </a:r>
            <a:endParaRPr lang="en-US" b="1" dirty="0"/>
          </a:p>
          <a:p>
            <a:pPr marL="285750" indent="-285750">
              <a:buFont typeface="Arial" panose="020B0604020202020204" pitchFamily="34" charset="0"/>
              <a:buChar char="•"/>
            </a:pPr>
            <a:r>
              <a:rPr lang="el-GR" dirty="0" smtClean="0"/>
              <a:t>Ισπανόφωνος </a:t>
            </a:r>
            <a:r>
              <a:rPr lang="el-GR" dirty="0"/>
              <a:t>Κινηματογράφος </a:t>
            </a:r>
            <a:r>
              <a:rPr lang="el-GR" b="1" dirty="0"/>
              <a:t>(Α,Β)</a:t>
            </a:r>
            <a:endParaRPr lang="en-US" b="1" dirty="0"/>
          </a:p>
          <a:p>
            <a:pPr marL="285750" indent="-285750">
              <a:buFont typeface="Arial" panose="020B0604020202020204" pitchFamily="34" charset="0"/>
              <a:buChar char="•"/>
            </a:pPr>
            <a:r>
              <a:rPr lang="el-GR" dirty="0"/>
              <a:t>Εισαγωγή στη Συγκριτική Λογοτεχνία </a:t>
            </a:r>
            <a:r>
              <a:rPr lang="el-GR" b="1" dirty="0"/>
              <a:t>(Α,Β)</a:t>
            </a:r>
            <a:endParaRPr lang="en-US" b="1" dirty="0"/>
          </a:p>
          <a:p>
            <a:pPr marL="285750" indent="-285750">
              <a:buFont typeface="Arial" panose="020B0604020202020204" pitchFamily="34" charset="0"/>
              <a:buChar char="•"/>
            </a:pPr>
            <a:r>
              <a:rPr lang="el-GR" dirty="0" smtClean="0"/>
              <a:t>Θέματα </a:t>
            </a:r>
            <a:r>
              <a:rPr lang="el-GR" dirty="0"/>
              <a:t>Θεωρίας Λογοτεχνίας </a:t>
            </a:r>
            <a:r>
              <a:rPr lang="el-GR" b="1" dirty="0"/>
              <a:t>(Α,Β</a:t>
            </a:r>
            <a:r>
              <a:rPr lang="el-GR" b="1" dirty="0" smtClean="0"/>
              <a:t>)</a:t>
            </a:r>
          </a:p>
          <a:p>
            <a:pPr marL="285750" indent="-285750">
              <a:buFont typeface="Arial" panose="020B0604020202020204" pitchFamily="34" charset="0"/>
              <a:buChar char="•"/>
            </a:pPr>
            <a:r>
              <a:rPr lang="el-GR" dirty="0"/>
              <a:t>Μεθοδολογία Επιστημονικής Έρευνας </a:t>
            </a:r>
            <a:r>
              <a:rPr lang="el-GR" b="1" dirty="0"/>
              <a:t>(Α,Β,Γ)</a:t>
            </a:r>
            <a:endParaRPr lang="en-US" b="1" dirty="0"/>
          </a:p>
          <a:p>
            <a:pPr marL="285750" indent="-285750">
              <a:buFont typeface="Arial" panose="020B0604020202020204" pitchFamily="34" charset="0"/>
              <a:buChar char="•"/>
            </a:pPr>
            <a:r>
              <a:rPr lang="el-GR" dirty="0" smtClean="0"/>
              <a:t>Επιχειρηματικότητα </a:t>
            </a:r>
            <a:r>
              <a:rPr lang="el-GR" dirty="0"/>
              <a:t>και Ισπανικές Σπουδές </a:t>
            </a:r>
            <a:r>
              <a:rPr lang="el-GR" b="1" dirty="0"/>
              <a:t>(Α,Β,Γ</a:t>
            </a:r>
            <a:r>
              <a:rPr lang="el-GR" b="1" dirty="0" smtClean="0"/>
              <a:t>)</a:t>
            </a:r>
            <a:endParaRPr lang="el-GR" b="1" dirty="0"/>
          </a:p>
        </p:txBody>
      </p:sp>
    </p:spTree>
    <p:extLst>
      <p:ext uri="{BB962C8B-B14F-4D97-AF65-F5344CB8AC3E}">
        <p14:creationId xmlns:p14="http://schemas.microsoft.com/office/powerpoint/2010/main" val="37897146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2237728"/>
            <a:ext cx="12192000" cy="397407"/>
          </a:xfrm>
          <a:prstGeom prst="rect">
            <a:avLst/>
          </a:prstGeom>
          <a:solidFill>
            <a:schemeClr val="accent1">
              <a:lumMod val="40000"/>
              <a:lumOff val="60000"/>
            </a:schemeClr>
          </a:solidFill>
        </p:spPr>
        <p:txBody>
          <a:bodyPr wrap="square" rtlCol="0">
            <a:spAutoFit/>
          </a:bodyPr>
          <a:lstStyle/>
          <a:p>
            <a:endParaRPr lang="en-US" dirty="0"/>
          </a:p>
        </p:txBody>
      </p:sp>
      <p:sp>
        <p:nvSpPr>
          <p:cNvPr id="2" name="Title 1"/>
          <p:cNvSpPr>
            <a:spLocks noGrp="1"/>
          </p:cNvSpPr>
          <p:nvPr>
            <p:ph type="title"/>
          </p:nvPr>
        </p:nvSpPr>
        <p:spPr>
          <a:xfrm>
            <a:off x="838200" y="1659287"/>
            <a:ext cx="10515600" cy="501345"/>
          </a:xfrm>
        </p:spPr>
        <p:txBody>
          <a:bodyPr>
            <a:normAutofit fontScale="90000"/>
          </a:bodyPr>
          <a:lstStyle/>
          <a:p>
            <a:pPr algn="ctr"/>
            <a:r>
              <a:rPr lang="el-GR" dirty="0" smtClean="0">
                <a:solidFill>
                  <a:srgbClr val="0070C0"/>
                </a:solidFill>
                <a:latin typeface="+mn-lt"/>
              </a:rPr>
              <a:t>ΥΠΟΧΡΕΩΤΙΚΑ ΜΑΘΗΜΑΤΑ ΕΠΙΛΟΓΗΣ</a:t>
            </a:r>
            <a:endParaRPr lang="el-GR" dirty="0">
              <a:solidFill>
                <a:srgbClr val="0070C0"/>
              </a:solidFill>
              <a:latin typeface="+mn-lt"/>
            </a:endParaRPr>
          </a:p>
        </p:txBody>
      </p:sp>
      <p:sp>
        <p:nvSpPr>
          <p:cNvPr id="4" name="Content Placeholder 3"/>
          <p:cNvSpPr>
            <a:spLocks noGrp="1"/>
          </p:cNvSpPr>
          <p:nvPr>
            <p:ph idx="1"/>
          </p:nvPr>
        </p:nvSpPr>
        <p:spPr>
          <a:xfrm>
            <a:off x="838200" y="2229414"/>
            <a:ext cx="10515600" cy="547037"/>
          </a:xfrm>
        </p:spPr>
        <p:txBody>
          <a:bodyPr>
            <a:normAutofit fontScale="92500"/>
          </a:bodyPr>
          <a:lstStyle/>
          <a:p>
            <a:pPr marL="0" indent="0">
              <a:buNone/>
            </a:pPr>
            <a:r>
              <a:rPr lang="el-GR" b="1" dirty="0" smtClean="0"/>
              <a:t>Ομάδα Γ: Μαθήματα </a:t>
            </a:r>
            <a:r>
              <a:rPr lang="el-GR" b="1" dirty="0"/>
              <a:t>Ισπανικής Γλώσσας, Μετάφρασης και </a:t>
            </a:r>
            <a:r>
              <a:rPr lang="el-GR" b="1" dirty="0" smtClean="0"/>
              <a:t>Γλωσσολογίας</a:t>
            </a:r>
            <a:r>
              <a:rPr lang="el-GR" sz="2100" dirty="0" smtClean="0"/>
              <a:t> </a:t>
            </a:r>
          </a:p>
          <a:p>
            <a:pPr marL="0" indent="0">
              <a:buNone/>
            </a:pPr>
            <a:endParaRPr lang="el-GR" dirty="0" smtClean="0"/>
          </a:p>
          <a:p>
            <a:pPr marL="0" indent="0">
              <a:buNone/>
            </a:pPr>
            <a:endParaRPr lang="el-GR" dirty="0"/>
          </a:p>
        </p:txBody>
      </p:sp>
      <p:sp>
        <p:nvSpPr>
          <p:cNvPr id="5" name="Title 1"/>
          <p:cNvSpPr txBox="1">
            <a:spLocks/>
          </p:cNvSpPr>
          <p:nvPr/>
        </p:nvSpPr>
        <p:spPr>
          <a:xfrm>
            <a:off x="4322618" y="365126"/>
            <a:ext cx="7416798" cy="10849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l-GR" sz="2400" b="1" dirty="0">
                <a:solidFill>
                  <a:srgbClr val="0070C0"/>
                </a:solidFill>
              </a:rPr>
              <a:t>Τμήμα Ισπανικής Γλώσσας και Φιλολογίας</a:t>
            </a:r>
            <a:endParaRPr lang="el-GR" sz="2400" b="1" dirty="0">
              <a:solidFill>
                <a:srgbClr val="0070C0"/>
              </a:solidFill>
              <a:latin typeface="+mn-lt"/>
            </a:endParaRPr>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609599" y="411307"/>
            <a:ext cx="3177309" cy="1010659"/>
          </a:xfrm>
          <a:prstGeom prst="rect">
            <a:avLst/>
          </a:prstGeom>
        </p:spPr>
      </p:pic>
      <p:cxnSp>
        <p:nvCxnSpPr>
          <p:cNvPr id="7" name="Straight Connector 6"/>
          <p:cNvCxnSpPr/>
          <p:nvPr/>
        </p:nvCxnSpPr>
        <p:spPr>
          <a:xfrm>
            <a:off x="0" y="1524000"/>
            <a:ext cx="12192000"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35709" y="2842954"/>
            <a:ext cx="5341389" cy="3139321"/>
          </a:xfrm>
          <a:prstGeom prst="rect">
            <a:avLst/>
          </a:prstGeom>
          <a:noFill/>
        </p:spPr>
        <p:txBody>
          <a:bodyPr wrap="square" numCol="1" rtlCol="0">
            <a:spAutoFit/>
          </a:bodyPr>
          <a:lstStyle/>
          <a:p>
            <a:pPr marL="285750" indent="-285750">
              <a:buFont typeface="Arial" panose="020B0604020202020204" pitchFamily="34" charset="0"/>
              <a:buChar char="•"/>
            </a:pPr>
            <a:r>
              <a:rPr lang="el-GR" dirty="0" smtClean="0"/>
              <a:t>Ισπανική Γλώσσα Ι (μόνο για πρωτοετείς)</a:t>
            </a:r>
            <a:endParaRPr lang="en-US" dirty="0" smtClean="0"/>
          </a:p>
          <a:p>
            <a:pPr marL="285750" indent="-285750">
              <a:buFont typeface="Arial" panose="020B0604020202020204" pitchFamily="34" charset="0"/>
              <a:buChar char="•"/>
            </a:pPr>
            <a:r>
              <a:rPr lang="el-GR" dirty="0" smtClean="0"/>
              <a:t>Ισπανική Γλώσσα ΙΙ (μόνο για πρωτοετείς)</a:t>
            </a:r>
            <a:endParaRPr lang="en-US" dirty="0" smtClean="0"/>
          </a:p>
          <a:p>
            <a:pPr marL="285750" indent="-285750">
              <a:buFont typeface="Arial" panose="020B0604020202020204" pitchFamily="34" charset="0"/>
              <a:buChar char="•"/>
            </a:pPr>
            <a:r>
              <a:rPr lang="el-GR" dirty="0" smtClean="0"/>
              <a:t>Εισαγωγή στη Φωνητική-Φωνολογία της Ισπανικής</a:t>
            </a:r>
            <a:endParaRPr lang="en-US" dirty="0" smtClean="0"/>
          </a:p>
          <a:p>
            <a:pPr marL="285750" indent="-285750">
              <a:buFont typeface="Arial" panose="020B0604020202020204" pitchFamily="34" charset="0"/>
              <a:buChar char="•"/>
            </a:pPr>
            <a:r>
              <a:rPr lang="el-GR" dirty="0" smtClean="0"/>
              <a:t>Εισαγωγή στην Ιστορία της Ισπανικής Γλώσσας</a:t>
            </a:r>
            <a:endParaRPr lang="en-US" dirty="0" smtClean="0"/>
          </a:p>
          <a:p>
            <a:pPr marL="285750" indent="-285750">
              <a:buFont typeface="Arial" panose="020B0604020202020204" pitchFamily="34" charset="0"/>
              <a:buChar char="•"/>
            </a:pPr>
            <a:r>
              <a:rPr lang="el-GR" dirty="0" smtClean="0"/>
              <a:t>Παραγωγή Προφορικού Λόγου</a:t>
            </a:r>
            <a:endParaRPr lang="en-US" dirty="0" smtClean="0"/>
          </a:p>
          <a:p>
            <a:pPr marL="285750" indent="-285750">
              <a:buFont typeface="Arial" panose="020B0604020202020204" pitchFamily="34" charset="0"/>
              <a:buChar char="•"/>
            </a:pPr>
            <a:r>
              <a:rPr lang="el-GR" dirty="0" smtClean="0"/>
              <a:t>Ισπανική Φρασεολογία-Παροιμιολογία</a:t>
            </a:r>
            <a:endParaRPr lang="en-US" dirty="0" smtClean="0"/>
          </a:p>
          <a:p>
            <a:pPr marL="285750" indent="-285750">
              <a:buFont typeface="Arial" panose="020B0604020202020204" pitchFamily="34" charset="0"/>
              <a:buChar char="•"/>
            </a:pPr>
            <a:r>
              <a:rPr lang="el-GR" dirty="0" smtClean="0"/>
              <a:t>Πρακτική της Μετάφρασης</a:t>
            </a:r>
            <a:endParaRPr lang="en-US" dirty="0" smtClean="0"/>
          </a:p>
          <a:p>
            <a:pPr marL="285750" indent="-285750">
              <a:buFont typeface="Arial" panose="020B0604020202020204" pitchFamily="34" charset="0"/>
              <a:buChar char="•"/>
            </a:pPr>
            <a:r>
              <a:rPr lang="el-GR" dirty="0" smtClean="0"/>
              <a:t>Κειμενικά Είδη</a:t>
            </a:r>
            <a:endParaRPr lang="en-US" dirty="0" smtClean="0"/>
          </a:p>
          <a:p>
            <a:pPr marL="285750" indent="-285750">
              <a:buFont typeface="Arial" panose="020B0604020202020204" pitchFamily="34" charset="0"/>
              <a:buChar char="•"/>
            </a:pPr>
            <a:r>
              <a:rPr lang="el-GR" dirty="0" smtClean="0"/>
              <a:t>Εισαγωγή στη Λογοτεχνική Μετάφραση</a:t>
            </a:r>
          </a:p>
          <a:p>
            <a:pPr marL="285750" indent="-285750">
              <a:buFont typeface="Arial" panose="020B0604020202020204" pitchFamily="34" charset="0"/>
              <a:buChar char="•"/>
            </a:pPr>
            <a:r>
              <a:rPr lang="el-GR" dirty="0"/>
              <a:t>Εισαγωγή στην Κοινωνιογλωσσολογία</a:t>
            </a:r>
            <a:endParaRPr lang="en-US" dirty="0"/>
          </a:p>
          <a:p>
            <a:pPr marL="285750" indent="-285750">
              <a:buFont typeface="Arial" panose="020B0604020202020204" pitchFamily="34" charset="0"/>
              <a:buChar char="•"/>
            </a:pPr>
            <a:r>
              <a:rPr lang="el-GR" dirty="0"/>
              <a:t>Εξειδικευμένη </a:t>
            </a:r>
            <a:r>
              <a:rPr lang="el-GR" dirty="0" smtClean="0"/>
              <a:t>Μετάφραση</a:t>
            </a:r>
            <a:endParaRPr lang="en-US" dirty="0" smtClean="0"/>
          </a:p>
        </p:txBody>
      </p:sp>
      <p:sp>
        <p:nvSpPr>
          <p:cNvPr id="11" name="TextBox 10"/>
          <p:cNvSpPr txBox="1"/>
          <p:nvPr/>
        </p:nvSpPr>
        <p:spPr>
          <a:xfrm>
            <a:off x="5947294" y="2842954"/>
            <a:ext cx="6023034" cy="3416320"/>
          </a:xfrm>
          <a:prstGeom prst="rect">
            <a:avLst/>
          </a:prstGeom>
          <a:noFill/>
        </p:spPr>
        <p:txBody>
          <a:bodyPr wrap="square" numCol="1" rtlCol="0">
            <a:spAutoFit/>
          </a:bodyPr>
          <a:lstStyle/>
          <a:p>
            <a:pPr marL="285750" indent="-285750">
              <a:buFont typeface="Arial" panose="020B0604020202020204" pitchFamily="34" charset="0"/>
              <a:buChar char="•"/>
            </a:pPr>
            <a:r>
              <a:rPr lang="el-GR" dirty="0" smtClean="0"/>
              <a:t>Μορφολογία-Σύνταξη </a:t>
            </a:r>
            <a:r>
              <a:rPr lang="el-GR" dirty="0"/>
              <a:t>της Ισπανικής</a:t>
            </a:r>
            <a:endParaRPr lang="en-US" dirty="0"/>
          </a:p>
          <a:p>
            <a:pPr marL="285750" indent="-285750">
              <a:buFont typeface="Arial" panose="020B0604020202020204" pitchFamily="34" charset="0"/>
              <a:buChar char="•"/>
            </a:pPr>
            <a:r>
              <a:rPr lang="el-GR" dirty="0"/>
              <a:t>Εισαγωγή στην Πραγματολογία</a:t>
            </a:r>
          </a:p>
          <a:p>
            <a:pPr marL="285750" indent="-285750">
              <a:buFont typeface="Arial" panose="020B0604020202020204" pitchFamily="34" charset="0"/>
              <a:buChar char="•"/>
            </a:pPr>
            <a:r>
              <a:rPr lang="el-GR" b="1" dirty="0"/>
              <a:t>Εφαρμοσμένη Γλωσσολογία στη Διδασκαλία – Εκμάθηση της Ισπανικής ως Ξένης </a:t>
            </a:r>
            <a:r>
              <a:rPr lang="el-GR" b="1" dirty="0" smtClean="0"/>
              <a:t>Γλώσσας</a:t>
            </a:r>
          </a:p>
          <a:p>
            <a:pPr marL="285750" indent="-285750">
              <a:buFont typeface="Arial" panose="020B0604020202020204" pitchFamily="34" charset="0"/>
              <a:buChar char="•"/>
            </a:pPr>
            <a:r>
              <a:rPr lang="el-GR" b="1" dirty="0" smtClean="0"/>
              <a:t>Εισαγωγή στην Ανάλυση Λαθών</a:t>
            </a:r>
            <a:endParaRPr lang="en-US" b="1" dirty="0" smtClean="0"/>
          </a:p>
          <a:p>
            <a:pPr marL="285750" indent="-285750">
              <a:buFont typeface="Arial" panose="020B0604020202020204" pitchFamily="34" charset="0"/>
              <a:buChar char="•"/>
            </a:pPr>
            <a:r>
              <a:rPr lang="el-GR" b="1" dirty="0"/>
              <a:t>Τεχνολογίες της Πληροφορίας και της Επικοινωνίας (ΤΠΕ) στη Διδασκαλία της Ισπανικής ως ξένης γλώσσας</a:t>
            </a:r>
            <a:endParaRPr lang="en-US" b="1" dirty="0"/>
          </a:p>
          <a:p>
            <a:pPr marL="285750" indent="-285750">
              <a:buFont typeface="Arial" panose="020B0604020202020204" pitchFamily="34" charset="0"/>
              <a:buChar char="•"/>
            </a:pPr>
            <a:r>
              <a:rPr lang="el-GR" b="1" dirty="0" smtClean="0"/>
              <a:t>Πρακτική Άσκηση στη Διδασκαλία της Ισπανικής ως Ξένης Γλώσσας</a:t>
            </a:r>
            <a:endParaRPr lang="en-US" b="1" dirty="0" smtClean="0"/>
          </a:p>
          <a:p>
            <a:pPr marL="285750" indent="-285750">
              <a:buFont typeface="Arial" panose="020B0604020202020204" pitchFamily="34" charset="0"/>
              <a:buChar char="•"/>
            </a:pPr>
            <a:r>
              <a:rPr lang="el-GR" b="1" dirty="0" smtClean="0"/>
              <a:t>Σχεδιασμός Γλωσσικού Μαθήματος</a:t>
            </a:r>
            <a:endParaRPr lang="en-US" b="1" dirty="0" smtClean="0"/>
          </a:p>
          <a:p>
            <a:pPr marL="285750" indent="-285750">
              <a:buFont typeface="Arial" panose="020B0604020202020204" pitchFamily="34" charset="0"/>
              <a:buChar char="•"/>
            </a:pPr>
            <a:r>
              <a:rPr lang="el-GR" b="1" dirty="0"/>
              <a:t>Μεθοδολογικά Ρεύματα στη Διδασκαλία της Ισπανικής ως Ξένης </a:t>
            </a:r>
            <a:r>
              <a:rPr lang="el-GR" b="1" dirty="0" smtClean="0"/>
              <a:t>Γλώσσας</a:t>
            </a:r>
            <a:endParaRPr lang="en-US" b="1" dirty="0"/>
          </a:p>
        </p:txBody>
      </p:sp>
    </p:spTree>
    <p:extLst>
      <p:ext uri="{BB962C8B-B14F-4D97-AF65-F5344CB8AC3E}">
        <p14:creationId xmlns:p14="http://schemas.microsoft.com/office/powerpoint/2010/main" val="5250887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37728"/>
            <a:ext cx="12192000" cy="397407"/>
          </a:xfrm>
          <a:prstGeom prst="rect">
            <a:avLst/>
          </a:prstGeom>
          <a:solidFill>
            <a:schemeClr val="accent1">
              <a:lumMod val="40000"/>
              <a:lumOff val="60000"/>
            </a:schemeClr>
          </a:solidFill>
        </p:spPr>
        <p:txBody>
          <a:bodyPr wrap="square" rtlCol="0">
            <a:spAutoFit/>
          </a:bodyPr>
          <a:lstStyle/>
          <a:p>
            <a:endParaRPr lang="en-US" dirty="0"/>
          </a:p>
        </p:txBody>
      </p:sp>
      <p:sp>
        <p:nvSpPr>
          <p:cNvPr id="3" name="Title 1"/>
          <p:cNvSpPr txBox="1">
            <a:spLocks/>
          </p:cNvSpPr>
          <p:nvPr/>
        </p:nvSpPr>
        <p:spPr>
          <a:xfrm>
            <a:off x="838200" y="1617722"/>
            <a:ext cx="10515600" cy="50134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4000" dirty="0" smtClean="0">
                <a:solidFill>
                  <a:srgbClr val="0070C0"/>
                </a:solidFill>
                <a:latin typeface="+mn-lt"/>
              </a:rPr>
              <a:t>ΥΠΟΧΡΕΩΤΙΚΑ ΜΑΘΗΜΑΤΑ ΕΠΙΛΟΓΗΣ</a:t>
            </a:r>
            <a:endParaRPr lang="el-GR" sz="4000" dirty="0">
              <a:solidFill>
                <a:srgbClr val="0070C0"/>
              </a:solidFill>
              <a:latin typeface="+mn-lt"/>
            </a:endParaRPr>
          </a:p>
        </p:txBody>
      </p:sp>
      <p:sp>
        <p:nvSpPr>
          <p:cNvPr id="4" name="Content Placeholder 3"/>
          <p:cNvSpPr txBox="1">
            <a:spLocks/>
          </p:cNvSpPr>
          <p:nvPr/>
        </p:nvSpPr>
        <p:spPr>
          <a:xfrm>
            <a:off x="838200" y="2229414"/>
            <a:ext cx="10515600" cy="547037"/>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l-GR" b="1" smtClean="0"/>
              <a:t>Ομάδα Γ: Μαθήματα Ισπανικής Γλώσσας, Μετάφρασης και Γλωσσολογίας</a:t>
            </a:r>
            <a:r>
              <a:rPr lang="el-GR" sz="2100" smtClean="0"/>
              <a:t> </a:t>
            </a:r>
          </a:p>
          <a:p>
            <a:pPr marL="0" indent="0">
              <a:buFont typeface="Arial" panose="020B0604020202020204" pitchFamily="34" charset="0"/>
              <a:buNone/>
            </a:pPr>
            <a:endParaRPr lang="el-GR" smtClean="0"/>
          </a:p>
          <a:p>
            <a:pPr marL="0" indent="0">
              <a:buFont typeface="Arial" panose="020B0604020202020204" pitchFamily="34" charset="0"/>
              <a:buNone/>
            </a:pPr>
            <a:endParaRPr lang="el-GR" dirty="0"/>
          </a:p>
        </p:txBody>
      </p:sp>
      <p:sp>
        <p:nvSpPr>
          <p:cNvPr id="5" name="Title 1"/>
          <p:cNvSpPr txBox="1">
            <a:spLocks/>
          </p:cNvSpPr>
          <p:nvPr/>
        </p:nvSpPr>
        <p:spPr>
          <a:xfrm>
            <a:off x="4322618" y="365126"/>
            <a:ext cx="7416798" cy="10849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l-GR" sz="2400" b="1" dirty="0">
                <a:solidFill>
                  <a:srgbClr val="0070C0"/>
                </a:solidFill>
              </a:rPr>
              <a:t>Τμήμα Ισπανικής Γλώσσας και Φιλολογίας</a:t>
            </a:r>
            <a:endParaRPr lang="el-GR" sz="2400" b="1" dirty="0">
              <a:solidFill>
                <a:srgbClr val="0070C0"/>
              </a:solidFill>
              <a:latin typeface="+mn-lt"/>
            </a:endParaRPr>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609599" y="411307"/>
            <a:ext cx="3177309" cy="1010659"/>
          </a:xfrm>
          <a:prstGeom prst="rect">
            <a:avLst/>
          </a:prstGeom>
        </p:spPr>
      </p:pic>
      <p:cxnSp>
        <p:nvCxnSpPr>
          <p:cNvPr id="7" name="Straight Connector 6"/>
          <p:cNvCxnSpPr/>
          <p:nvPr/>
        </p:nvCxnSpPr>
        <p:spPr>
          <a:xfrm>
            <a:off x="0" y="1524000"/>
            <a:ext cx="12192000"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35709" y="2842954"/>
            <a:ext cx="4925753" cy="3139321"/>
          </a:xfrm>
          <a:prstGeom prst="rect">
            <a:avLst/>
          </a:prstGeom>
          <a:noFill/>
        </p:spPr>
        <p:txBody>
          <a:bodyPr wrap="square" numCol="1" rtlCol="0">
            <a:spAutoFit/>
          </a:bodyPr>
          <a:lstStyle/>
          <a:p>
            <a:pPr marL="285750" indent="-285750">
              <a:buFont typeface="Arial" panose="020B0604020202020204" pitchFamily="34" charset="0"/>
              <a:buChar char="•"/>
            </a:pPr>
            <a:r>
              <a:rPr lang="el-GR" dirty="0" smtClean="0"/>
              <a:t>Εισαγωγή </a:t>
            </a:r>
            <a:r>
              <a:rPr lang="el-GR" dirty="0"/>
              <a:t>στη Σημασιολογία</a:t>
            </a:r>
            <a:endParaRPr lang="en-US" dirty="0"/>
          </a:p>
          <a:p>
            <a:pPr marL="285750" indent="-285750">
              <a:buFont typeface="Arial" panose="020B0604020202020204" pitchFamily="34" charset="0"/>
              <a:buChar char="•"/>
            </a:pPr>
            <a:r>
              <a:rPr lang="el-GR" dirty="0"/>
              <a:t>Τα Ισπανικά στον Κόσμο</a:t>
            </a:r>
            <a:endParaRPr lang="en-US" dirty="0"/>
          </a:p>
          <a:p>
            <a:pPr marL="285750" indent="-285750">
              <a:buFont typeface="Arial" panose="020B0604020202020204" pitchFamily="34" charset="0"/>
              <a:buChar char="•"/>
            </a:pPr>
            <a:r>
              <a:rPr lang="el-GR" dirty="0"/>
              <a:t>Εισαγωγή στην Κειμενογλωσσολογία</a:t>
            </a:r>
            <a:endParaRPr lang="en-US" dirty="0"/>
          </a:p>
          <a:p>
            <a:pPr marL="285750" indent="-285750">
              <a:buFont typeface="Arial" panose="020B0604020202020204" pitchFamily="34" charset="0"/>
              <a:buChar char="•"/>
            </a:pPr>
            <a:r>
              <a:rPr lang="el-GR" dirty="0"/>
              <a:t>Γεωγραφικές γλωσσικές ποικιλίες της Ισπανικής γλώσσας</a:t>
            </a:r>
            <a:endParaRPr lang="en-US" dirty="0"/>
          </a:p>
          <a:p>
            <a:pPr marL="285750" indent="-285750">
              <a:buFont typeface="Arial" panose="020B0604020202020204" pitchFamily="34" charset="0"/>
              <a:buChar char="•"/>
            </a:pPr>
            <a:r>
              <a:rPr lang="el-GR" dirty="0"/>
              <a:t>Διαπολιτισμική Επικοινωνία και Μετάφραση</a:t>
            </a:r>
            <a:endParaRPr lang="en-US" dirty="0"/>
          </a:p>
          <a:p>
            <a:pPr marL="285750" indent="-285750">
              <a:buFont typeface="Arial" panose="020B0604020202020204" pitchFamily="34" charset="0"/>
              <a:buChar char="•"/>
            </a:pPr>
            <a:r>
              <a:rPr lang="el-GR" dirty="0"/>
              <a:t>Διαγλωσσική Μελέτη Ισπανικής και Ελληνικής</a:t>
            </a:r>
            <a:endParaRPr lang="en-US" dirty="0"/>
          </a:p>
          <a:p>
            <a:pPr marL="285750" indent="-285750">
              <a:buFont typeface="Arial" panose="020B0604020202020204" pitchFamily="34" charset="0"/>
              <a:buChar char="•"/>
            </a:pPr>
            <a:r>
              <a:rPr lang="el-GR" dirty="0"/>
              <a:t>Εισαγωγή στη θεατρική μετάφραση</a:t>
            </a:r>
            <a:endParaRPr lang="en-US" dirty="0"/>
          </a:p>
          <a:p>
            <a:pPr marL="285750" indent="-285750">
              <a:buFont typeface="Arial" panose="020B0604020202020204" pitchFamily="34" charset="0"/>
              <a:buChar char="•"/>
            </a:pPr>
            <a:r>
              <a:rPr lang="el-GR" dirty="0"/>
              <a:t>Λογοτεχνικό Ύφος και Μετάφραση</a:t>
            </a:r>
            <a:endParaRPr lang="en-US" dirty="0"/>
          </a:p>
          <a:p>
            <a:pPr marL="285750" indent="-285750">
              <a:buFont typeface="Arial" panose="020B0604020202020204" pitchFamily="34" charset="0"/>
              <a:buChar char="•"/>
            </a:pPr>
            <a:r>
              <a:rPr lang="el-GR" dirty="0"/>
              <a:t>Εισαγωγή στη Μετάφραση Δοκιμιακού Λόγου</a:t>
            </a:r>
            <a:endParaRPr lang="en-US" dirty="0"/>
          </a:p>
          <a:p>
            <a:pPr marL="285750" indent="-285750">
              <a:buFont typeface="Arial" panose="020B0604020202020204" pitchFamily="34" charset="0"/>
              <a:buChar char="•"/>
            </a:pPr>
            <a:r>
              <a:rPr lang="el-GR" dirty="0"/>
              <a:t>Μεταφραστικά </a:t>
            </a:r>
            <a:r>
              <a:rPr lang="el-GR" dirty="0" smtClean="0"/>
              <a:t>εργαλεία</a:t>
            </a:r>
            <a:endParaRPr lang="en-US" dirty="0"/>
          </a:p>
        </p:txBody>
      </p:sp>
      <p:sp>
        <p:nvSpPr>
          <p:cNvPr id="11" name="TextBox 10"/>
          <p:cNvSpPr txBox="1"/>
          <p:nvPr/>
        </p:nvSpPr>
        <p:spPr>
          <a:xfrm>
            <a:off x="5880792" y="2842954"/>
            <a:ext cx="5777346" cy="3416320"/>
          </a:xfrm>
          <a:prstGeom prst="rect">
            <a:avLst/>
          </a:prstGeom>
          <a:noFill/>
        </p:spPr>
        <p:txBody>
          <a:bodyPr wrap="square" numCol="1" rtlCol="0">
            <a:spAutoFit/>
          </a:bodyPr>
          <a:lstStyle/>
          <a:p>
            <a:pPr marL="285750" indent="-285750">
              <a:buFont typeface="Arial" panose="020B0604020202020204" pitchFamily="34" charset="0"/>
              <a:buChar char="•"/>
            </a:pPr>
            <a:r>
              <a:rPr lang="el-GR" dirty="0" smtClean="0"/>
              <a:t>Εισαγωγή </a:t>
            </a:r>
            <a:r>
              <a:rPr lang="el-GR" dirty="0"/>
              <a:t>στις Σύγχρονες Μεθόδους Διδασκαλίας της (Ισπανικής) Γλώσσας</a:t>
            </a:r>
            <a:endParaRPr lang="en-US" dirty="0"/>
          </a:p>
          <a:p>
            <a:pPr marL="285750" indent="-285750">
              <a:buFont typeface="Arial" panose="020B0604020202020204" pitchFamily="34" charset="0"/>
              <a:buChar char="•"/>
            </a:pPr>
            <a:r>
              <a:rPr lang="el-GR" dirty="0"/>
              <a:t>Εισαγωγή στην Υπολογιστική Γλωσσολογία</a:t>
            </a:r>
            <a:endParaRPr lang="en-US" dirty="0"/>
          </a:p>
          <a:p>
            <a:pPr marL="285750" indent="-285750">
              <a:buFont typeface="Arial" panose="020B0604020202020204" pitchFamily="34" charset="0"/>
              <a:buChar char="•"/>
            </a:pPr>
            <a:r>
              <a:rPr lang="el-GR" dirty="0"/>
              <a:t>Εισαγωγή στην Ψυχογλωσσολογία</a:t>
            </a:r>
            <a:endParaRPr lang="en-US" dirty="0"/>
          </a:p>
          <a:p>
            <a:pPr marL="285750" indent="-285750">
              <a:buFont typeface="Arial" panose="020B0604020202020204" pitchFamily="34" charset="0"/>
              <a:buChar char="•"/>
            </a:pPr>
            <a:r>
              <a:rPr lang="el-GR" dirty="0"/>
              <a:t>Εισαγωγή στη Μορφολογία και Σύνταξη της Ισπανικής</a:t>
            </a:r>
            <a:endParaRPr lang="en-US" dirty="0"/>
          </a:p>
          <a:p>
            <a:pPr marL="285750" indent="-285750">
              <a:buFont typeface="Arial" panose="020B0604020202020204" pitchFamily="34" charset="0"/>
              <a:buChar char="•"/>
            </a:pPr>
            <a:r>
              <a:rPr lang="el-GR" dirty="0"/>
              <a:t>Εισαγωγή στη Δομή και Ποικιλία της Ισπανικής Γλώσσας</a:t>
            </a:r>
            <a:endParaRPr lang="en-US" dirty="0"/>
          </a:p>
          <a:p>
            <a:pPr marL="285750" indent="-285750">
              <a:buFont typeface="Arial" panose="020B0604020202020204" pitchFamily="34" charset="0"/>
              <a:buChar char="•"/>
            </a:pPr>
            <a:r>
              <a:rPr lang="el-GR" dirty="0"/>
              <a:t>Κατάκτηση, Διδασκαλία και Αξιολόγηση Λεξιλογίου της Ισπανικής ως Ξένης Γλώσσας</a:t>
            </a:r>
            <a:endParaRPr lang="en-US" dirty="0"/>
          </a:p>
          <a:p>
            <a:pPr marL="285750" indent="-285750">
              <a:buFont typeface="Arial" panose="020B0604020202020204" pitchFamily="34" charset="0"/>
              <a:buChar char="•"/>
            </a:pPr>
            <a:r>
              <a:rPr lang="el-GR" dirty="0"/>
              <a:t>Διδακτικό Υλικό για την Διδασκαλία της Ισπανικής ως Ξένης Γλώσσας και Ψηφιακά </a:t>
            </a:r>
            <a:r>
              <a:rPr lang="el-GR" dirty="0" smtClean="0"/>
              <a:t>Μέσα</a:t>
            </a:r>
          </a:p>
          <a:p>
            <a:pPr marL="285750" indent="-285750">
              <a:buFont typeface="Arial" panose="020B0604020202020204" pitchFamily="34" charset="0"/>
              <a:buChar char="•"/>
            </a:pPr>
            <a:r>
              <a:rPr lang="el-GR" dirty="0"/>
              <a:t>Μεθοδολογία Επιστημονικής Έρευνας </a:t>
            </a:r>
            <a:r>
              <a:rPr lang="el-GR" b="1" dirty="0"/>
              <a:t>(Α,Β,Γ)</a:t>
            </a:r>
            <a:endParaRPr lang="en-US" b="1" dirty="0"/>
          </a:p>
          <a:p>
            <a:pPr marL="285750" indent="-285750">
              <a:buFont typeface="Arial" panose="020B0604020202020204" pitchFamily="34" charset="0"/>
              <a:buChar char="•"/>
            </a:pPr>
            <a:r>
              <a:rPr lang="el-GR" dirty="0" smtClean="0"/>
              <a:t>Επιχειρηματικότητα </a:t>
            </a:r>
            <a:r>
              <a:rPr lang="el-GR" dirty="0"/>
              <a:t>και Ισπανικές Σπουδές </a:t>
            </a:r>
            <a:r>
              <a:rPr lang="el-GR" b="1" dirty="0"/>
              <a:t>(Α,Β,Γ</a:t>
            </a:r>
            <a:r>
              <a:rPr lang="el-GR" b="1" dirty="0" smtClean="0"/>
              <a:t>)</a:t>
            </a:r>
            <a:endParaRPr lang="en-US" b="1" dirty="0"/>
          </a:p>
        </p:txBody>
      </p:sp>
    </p:spTree>
    <p:extLst>
      <p:ext uri="{BB962C8B-B14F-4D97-AF65-F5344CB8AC3E}">
        <p14:creationId xmlns:p14="http://schemas.microsoft.com/office/powerpoint/2010/main" val="41181083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26035"/>
            <a:ext cx="10515600" cy="501345"/>
          </a:xfrm>
        </p:spPr>
        <p:txBody>
          <a:bodyPr>
            <a:normAutofit fontScale="90000"/>
          </a:bodyPr>
          <a:lstStyle/>
          <a:p>
            <a:pPr algn="ctr"/>
            <a:r>
              <a:rPr lang="el-GR" dirty="0" smtClean="0">
                <a:solidFill>
                  <a:srgbClr val="0070C0"/>
                </a:solidFill>
                <a:latin typeface="+mn-lt"/>
              </a:rPr>
              <a:t>ΜΑΘΗΜΑΤΑ ΕΛΕΥΘΕΡΗΣ ΕΠΙΛΟΓΗΣ</a:t>
            </a:r>
            <a:endParaRPr lang="el-GR" dirty="0">
              <a:solidFill>
                <a:srgbClr val="0070C0"/>
              </a:solidFill>
              <a:latin typeface="+mn-lt"/>
            </a:endParaRPr>
          </a:p>
        </p:txBody>
      </p:sp>
      <p:sp>
        <p:nvSpPr>
          <p:cNvPr id="4" name="Content Placeholder 3"/>
          <p:cNvSpPr>
            <a:spLocks noGrp="1"/>
          </p:cNvSpPr>
          <p:nvPr>
            <p:ph idx="1"/>
          </p:nvPr>
        </p:nvSpPr>
        <p:spPr>
          <a:xfrm>
            <a:off x="838200" y="2229414"/>
            <a:ext cx="10515600" cy="4383822"/>
          </a:xfrm>
        </p:spPr>
        <p:txBody>
          <a:bodyPr>
            <a:normAutofit/>
          </a:bodyPr>
          <a:lstStyle/>
          <a:p>
            <a:pPr marL="0" lvl="0" indent="0">
              <a:buNone/>
            </a:pPr>
            <a:endParaRPr lang="el-GR" dirty="0" smtClean="0"/>
          </a:p>
          <a:p>
            <a:pPr marL="0" indent="0">
              <a:buNone/>
            </a:pPr>
            <a:r>
              <a:rPr lang="el-GR" dirty="0" smtClean="0"/>
              <a:t>Οι φοιτητές/</a:t>
            </a:r>
            <a:r>
              <a:rPr lang="el-GR" dirty="0" err="1" smtClean="0"/>
              <a:t>τριες</a:t>
            </a:r>
            <a:r>
              <a:rPr lang="el-GR" dirty="0" smtClean="0"/>
              <a:t> επιλέγουν μέχρι </a:t>
            </a:r>
            <a:r>
              <a:rPr lang="el-GR" b="1" dirty="0" smtClean="0"/>
              <a:t>20 </a:t>
            </a:r>
            <a:r>
              <a:rPr lang="el-GR" b="1" dirty="0"/>
              <a:t>ECTS </a:t>
            </a:r>
            <a:r>
              <a:rPr lang="el-GR" dirty="0"/>
              <a:t>από τα </a:t>
            </a:r>
            <a:r>
              <a:rPr lang="el-GR" b="1" dirty="0"/>
              <a:t>Μαθήματα Ελεύθερης Επιλογής </a:t>
            </a:r>
            <a:r>
              <a:rPr lang="el-GR" dirty="0" smtClean="0"/>
              <a:t>προσφερόμενα από άλλα Τμήματα της Φιλοσοφικής Σχολής.</a:t>
            </a:r>
          </a:p>
          <a:p>
            <a:pPr marL="0" indent="0">
              <a:buNone/>
            </a:pPr>
            <a:r>
              <a:rPr lang="el-GR" dirty="0" smtClean="0"/>
              <a:t>Τα Μαθήματα Ελεύθερης Επιλογής ανακοινώνονται </a:t>
            </a:r>
            <a:r>
              <a:rPr lang="el-GR" dirty="0"/>
              <a:t>από τη Γραμματεία στην αρχή κάθε εξαμήνου</a:t>
            </a:r>
            <a:r>
              <a:rPr lang="el-GR" dirty="0" smtClean="0"/>
              <a:t>.</a:t>
            </a:r>
            <a:endParaRPr lang="el-GR" sz="2100" dirty="0" smtClean="0"/>
          </a:p>
          <a:p>
            <a:pPr marL="0" indent="0">
              <a:buNone/>
            </a:pPr>
            <a:r>
              <a:rPr lang="el-GR" sz="2100" dirty="0" smtClean="0"/>
              <a:t> </a:t>
            </a:r>
            <a:endParaRPr lang="el-GR" sz="2100" dirty="0"/>
          </a:p>
          <a:p>
            <a:pPr marL="0" indent="0">
              <a:buNone/>
            </a:pPr>
            <a:endParaRPr lang="el-GR" dirty="0" smtClean="0"/>
          </a:p>
          <a:p>
            <a:pPr marL="0" indent="0">
              <a:buNone/>
            </a:pPr>
            <a:endParaRPr lang="el-GR" dirty="0"/>
          </a:p>
        </p:txBody>
      </p:sp>
      <p:sp>
        <p:nvSpPr>
          <p:cNvPr id="5" name="Title 1"/>
          <p:cNvSpPr txBox="1">
            <a:spLocks/>
          </p:cNvSpPr>
          <p:nvPr/>
        </p:nvSpPr>
        <p:spPr>
          <a:xfrm>
            <a:off x="4322618" y="365126"/>
            <a:ext cx="7416798" cy="10849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l-GR" sz="2400" b="1" dirty="0">
                <a:solidFill>
                  <a:srgbClr val="0070C0"/>
                </a:solidFill>
              </a:rPr>
              <a:t>Τμήμα Ισπανικής Γλώσσας και Φιλολογίας</a:t>
            </a:r>
            <a:endParaRPr lang="el-GR" sz="2400" b="1" dirty="0">
              <a:solidFill>
                <a:srgbClr val="0070C0"/>
              </a:solidFill>
              <a:latin typeface="+mn-lt"/>
            </a:endParaRPr>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609599" y="411307"/>
            <a:ext cx="3177309" cy="1010659"/>
          </a:xfrm>
          <a:prstGeom prst="rect">
            <a:avLst/>
          </a:prstGeom>
        </p:spPr>
      </p:pic>
      <p:cxnSp>
        <p:nvCxnSpPr>
          <p:cNvPr id="7" name="Straight Connector 6"/>
          <p:cNvCxnSpPr/>
          <p:nvPr/>
        </p:nvCxnSpPr>
        <p:spPr>
          <a:xfrm>
            <a:off x="0" y="1524000"/>
            <a:ext cx="12192000" cy="0"/>
          </a:xfrm>
          <a:prstGeom prst="line">
            <a:avLst/>
          </a:prstGeom>
          <a:ln w="222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19814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26035"/>
            <a:ext cx="10515600" cy="501345"/>
          </a:xfrm>
        </p:spPr>
        <p:txBody>
          <a:bodyPr>
            <a:normAutofit fontScale="90000"/>
          </a:bodyPr>
          <a:lstStyle/>
          <a:p>
            <a:pPr algn="ctr"/>
            <a:r>
              <a:rPr lang="el-GR" dirty="0" smtClean="0">
                <a:solidFill>
                  <a:srgbClr val="0070C0"/>
                </a:solidFill>
                <a:latin typeface="+mn-lt"/>
              </a:rPr>
              <a:t>Αξιολόγηση μαθημάτων/διδασκαλίας</a:t>
            </a:r>
            <a:endParaRPr lang="el-GR" dirty="0">
              <a:solidFill>
                <a:srgbClr val="0070C0"/>
              </a:solidFill>
              <a:latin typeface="+mn-lt"/>
            </a:endParaRPr>
          </a:p>
        </p:txBody>
      </p:sp>
      <p:sp>
        <p:nvSpPr>
          <p:cNvPr id="4" name="Content Placeholder 3"/>
          <p:cNvSpPr>
            <a:spLocks noGrp="1"/>
          </p:cNvSpPr>
          <p:nvPr>
            <p:ph idx="1"/>
          </p:nvPr>
        </p:nvSpPr>
        <p:spPr>
          <a:xfrm>
            <a:off x="838200" y="2478799"/>
            <a:ext cx="10515600" cy="2442339"/>
          </a:xfrm>
        </p:spPr>
        <p:txBody>
          <a:bodyPr>
            <a:normAutofit fontScale="70000" lnSpcReduction="20000"/>
          </a:bodyPr>
          <a:lstStyle/>
          <a:p>
            <a:pPr marL="0" indent="0">
              <a:lnSpc>
                <a:spcPct val="120000"/>
              </a:lnSpc>
              <a:buNone/>
            </a:pPr>
            <a:r>
              <a:rPr lang="el-GR" dirty="0" smtClean="0"/>
              <a:t>Η ηλεκτρονική </a:t>
            </a:r>
            <a:r>
              <a:rPr lang="el-GR" dirty="0"/>
              <a:t>διαδικασία αξιολόγησης </a:t>
            </a:r>
            <a:r>
              <a:rPr lang="el-GR" dirty="0" smtClean="0"/>
              <a:t>μαθημάτων/διδασκαλίας διενεργείται μεταξύ </a:t>
            </a:r>
            <a:r>
              <a:rPr lang="el-GR" dirty="0"/>
              <a:t>της 8</a:t>
            </a:r>
            <a:r>
              <a:rPr lang="el-GR" baseline="30000" dirty="0"/>
              <a:t>ης</a:t>
            </a:r>
            <a:r>
              <a:rPr lang="el-GR" dirty="0"/>
              <a:t> και </a:t>
            </a:r>
            <a:r>
              <a:rPr lang="el-GR" dirty="0" smtClean="0"/>
              <a:t>1</a:t>
            </a:r>
            <a:r>
              <a:rPr lang="en-US" dirty="0" smtClean="0"/>
              <a:t>2</a:t>
            </a:r>
            <a:r>
              <a:rPr lang="el-GR" baseline="30000" dirty="0" smtClean="0"/>
              <a:t>ης</a:t>
            </a:r>
            <a:r>
              <a:rPr lang="el-GR" dirty="0" smtClean="0"/>
              <a:t> </a:t>
            </a:r>
            <a:r>
              <a:rPr lang="el-GR" dirty="0"/>
              <a:t>εβδομάδας διδασκαλίας του </a:t>
            </a:r>
            <a:r>
              <a:rPr lang="el-GR" dirty="0" smtClean="0"/>
              <a:t>μαθήματος.</a:t>
            </a:r>
          </a:p>
          <a:p>
            <a:pPr marL="0" indent="0">
              <a:lnSpc>
                <a:spcPct val="120000"/>
              </a:lnSpc>
              <a:buNone/>
            </a:pPr>
            <a:r>
              <a:rPr lang="el-GR" dirty="0" smtClean="0"/>
              <a:t>Τα </a:t>
            </a:r>
            <a:r>
              <a:rPr lang="el-GR" dirty="0"/>
              <a:t>ερωτηματολόγια περιέχουν ερωτήσεις σχετικά με το μάθημα, τον διδάσκοντα, και την </a:t>
            </a:r>
            <a:r>
              <a:rPr lang="el-GR" dirty="0" err="1"/>
              <a:t>αυτοαξιολόγηση</a:t>
            </a:r>
            <a:r>
              <a:rPr lang="el-GR" dirty="0"/>
              <a:t> των φοιτητών. </a:t>
            </a:r>
            <a:endParaRPr lang="el-GR" dirty="0" smtClean="0"/>
          </a:p>
          <a:p>
            <a:pPr marL="0" indent="0">
              <a:lnSpc>
                <a:spcPct val="120000"/>
              </a:lnSpc>
              <a:buNone/>
            </a:pPr>
            <a:r>
              <a:rPr lang="el-GR" dirty="0" smtClean="0"/>
              <a:t>Η </a:t>
            </a:r>
            <a:r>
              <a:rPr lang="el-GR" dirty="0"/>
              <a:t>βαθμολογική κλίμακα που </a:t>
            </a:r>
            <a:r>
              <a:rPr lang="el-GR" dirty="0" smtClean="0"/>
              <a:t>χρησιμοποιείται </a:t>
            </a:r>
            <a:r>
              <a:rPr lang="el-GR" dirty="0"/>
              <a:t>είναι </a:t>
            </a:r>
            <a:r>
              <a:rPr lang="el-GR" dirty="0" smtClean="0"/>
              <a:t>πενταβάθμια:</a:t>
            </a:r>
          </a:p>
          <a:p>
            <a:pPr marL="0" indent="0">
              <a:lnSpc>
                <a:spcPct val="120000"/>
              </a:lnSpc>
              <a:buNone/>
            </a:pPr>
            <a:r>
              <a:rPr lang="el-GR" dirty="0" smtClean="0"/>
              <a:t>	</a:t>
            </a:r>
          </a:p>
          <a:p>
            <a:pPr marL="0" indent="0">
              <a:buNone/>
            </a:pPr>
            <a:endParaRPr lang="el-GR" dirty="0"/>
          </a:p>
        </p:txBody>
      </p:sp>
      <p:sp>
        <p:nvSpPr>
          <p:cNvPr id="5" name="Title 1"/>
          <p:cNvSpPr txBox="1">
            <a:spLocks/>
          </p:cNvSpPr>
          <p:nvPr/>
        </p:nvSpPr>
        <p:spPr>
          <a:xfrm>
            <a:off x="4322618" y="365126"/>
            <a:ext cx="7416798" cy="10849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l-GR" sz="2400" b="1" dirty="0">
                <a:solidFill>
                  <a:srgbClr val="0070C0"/>
                </a:solidFill>
              </a:rPr>
              <a:t>Τμήμα Ισπανικής Γλώσσας και Φιλολογίας</a:t>
            </a:r>
            <a:endParaRPr lang="el-GR" sz="2400" b="1" dirty="0">
              <a:solidFill>
                <a:srgbClr val="0070C0"/>
              </a:solidFill>
              <a:latin typeface="+mn-lt"/>
            </a:endParaRPr>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609599" y="411307"/>
            <a:ext cx="3177309" cy="1010659"/>
          </a:xfrm>
          <a:prstGeom prst="rect">
            <a:avLst/>
          </a:prstGeom>
        </p:spPr>
      </p:pic>
      <p:cxnSp>
        <p:nvCxnSpPr>
          <p:cNvPr id="7" name="Straight Connector 6"/>
          <p:cNvCxnSpPr/>
          <p:nvPr/>
        </p:nvCxnSpPr>
        <p:spPr>
          <a:xfrm>
            <a:off x="0" y="1524000"/>
            <a:ext cx="12192000"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8" name="Content Placeholder 3"/>
          <p:cNvSpPr txBox="1">
            <a:spLocks/>
          </p:cNvSpPr>
          <p:nvPr/>
        </p:nvSpPr>
        <p:spPr>
          <a:xfrm>
            <a:off x="6899565" y="3981800"/>
            <a:ext cx="3607723" cy="2193634"/>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l-GR" dirty="0" smtClean="0"/>
              <a:t>	1  Καθόλου</a:t>
            </a:r>
          </a:p>
          <a:p>
            <a:pPr marL="0" indent="0">
              <a:lnSpc>
                <a:spcPct val="120000"/>
              </a:lnSpc>
              <a:buFont typeface="Arial" panose="020B0604020202020204" pitchFamily="34" charset="0"/>
              <a:buNone/>
            </a:pPr>
            <a:r>
              <a:rPr lang="el-GR" dirty="0" smtClean="0"/>
              <a:t>	2  Λίγο</a:t>
            </a:r>
          </a:p>
          <a:p>
            <a:pPr marL="0" indent="0">
              <a:lnSpc>
                <a:spcPct val="120000"/>
              </a:lnSpc>
              <a:buFont typeface="Arial" panose="020B0604020202020204" pitchFamily="34" charset="0"/>
              <a:buNone/>
            </a:pPr>
            <a:r>
              <a:rPr lang="el-GR" dirty="0" smtClean="0"/>
              <a:t>	3  Μέτρια</a:t>
            </a:r>
          </a:p>
          <a:p>
            <a:pPr marL="0" indent="0">
              <a:lnSpc>
                <a:spcPct val="120000"/>
              </a:lnSpc>
              <a:buFont typeface="Arial" panose="020B0604020202020204" pitchFamily="34" charset="0"/>
              <a:buNone/>
            </a:pPr>
            <a:r>
              <a:rPr lang="el-GR" dirty="0" smtClean="0"/>
              <a:t>	4  Πολύ</a:t>
            </a:r>
          </a:p>
          <a:p>
            <a:pPr marL="0" indent="0">
              <a:lnSpc>
                <a:spcPct val="120000"/>
              </a:lnSpc>
              <a:buFont typeface="Arial" panose="020B0604020202020204" pitchFamily="34" charset="0"/>
              <a:buNone/>
            </a:pPr>
            <a:r>
              <a:rPr lang="el-GR" dirty="0" smtClean="0"/>
              <a:t>	5  Πάρα πολύ</a:t>
            </a:r>
            <a:endParaRPr lang="el-GR" dirty="0"/>
          </a:p>
        </p:txBody>
      </p:sp>
    </p:spTree>
    <p:extLst>
      <p:ext uri="{BB962C8B-B14F-4D97-AF65-F5344CB8AC3E}">
        <p14:creationId xmlns:p14="http://schemas.microsoft.com/office/powerpoint/2010/main" val="31796917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313109" y="1634701"/>
            <a:ext cx="8935098" cy="406478"/>
          </a:xfrm>
          <a:prstGeom prst="rect">
            <a:avLst/>
          </a:prstGeom>
        </p:spPr>
        <p:txBody>
          <a:bodyP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2500" dirty="0" smtClean="0">
                <a:solidFill>
                  <a:srgbClr val="0070C0"/>
                </a:solidFill>
                <a:latin typeface="+mn-lt"/>
              </a:rPr>
              <a:t>ΔΕΙΓΜΑ ΕΡΩΤΗΜΑΤΟΛΟΓΙΟΥ</a:t>
            </a:r>
            <a:endParaRPr lang="el-GR" sz="2500" dirty="0">
              <a:solidFill>
                <a:srgbClr val="0070C0"/>
              </a:solidFill>
              <a:latin typeface="+mn-lt"/>
            </a:endParaRPr>
          </a:p>
        </p:txBody>
      </p:sp>
      <p:sp>
        <p:nvSpPr>
          <p:cNvPr id="3" name="Title 1"/>
          <p:cNvSpPr txBox="1">
            <a:spLocks/>
          </p:cNvSpPr>
          <p:nvPr/>
        </p:nvSpPr>
        <p:spPr>
          <a:xfrm>
            <a:off x="4322618" y="365126"/>
            <a:ext cx="7416798" cy="10849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l-GR" sz="2400" b="1" dirty="0">
                <a:solidFill>
                  <a:srgbClr val="0070C0"/>
                </a:solidFill>
              </a:rPr>
              <a:t>Τμήμα Ισπανικής Γλώσσας και Φιλολογίας</a:t>
            </a:r>
            <a:endParaRPr lang="el-GR" sz="2400" b="1" dirty="0">
              <a:solidFill>
                <a:srgbClr val="0070C0"/>
              </a:solidFill>
              <a:latin typeface="+mn-lt"/>
            </a:endParaRP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609599" y="411307"/>
            <a:ext cx="3177309" cy="1010659"/>
          </a:xfrm>
          <a:prstGeom prst="rect">
            <a:avLst/>
          </a:prstGeom>
        </p:spPr>
      </p:pic>
      <p:cxnSp>
        <p:nvCxnSpPr>
          <p:cNvPr id="5" name="Straight Connector 4"/>
          <p:cNvCxnSpPr/>
          <p:nvPr/>
        </p:nvCxnSpPr>
        <p:spPr>
          <a:xfrm>
            <a:off x="0" y="1524000"/>
            <a:ext cx="12192000" cy="0"/>
          </a:xfrm>
          <a:prstGeom prst="line">
            <a:avLst/>
          </a:prstGeom>
          <a:ln w="22225"/>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216875">
            <a:off x="385446" y="4110016"/>
            <a:ext cx="1855323" cy="2506422"/>
          </a:xfrm>
          <a:prstGeom prst="rect">
            <a:avLst/>
          </a:prstGeom>
          <a:ln w="19050">
            <a:solidFill>
              <a:srgbClr val="0070C0"/>
            </a:solidFill>
          </a:ln>
          <a:effectLst>
            <a:outerShdw blurRad="50800" dist="38100" dir="13500000" algn="br" rotWithShape="0">
              <a:prstClr val="black">
                <a:alpha val="40000"/>
              </a:prstClr>
            </a:outerShdw>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1427" y="1858520"/>
            <a:ext cx="1855324" cy="2506423"/>
          </a:xfrm>
          <a:prstGeom prst="rect">
            <a:avLst/>
          </a:prstGeom>
          <a:ln w="19050">
            <a:solidFill>
              <a:srgbClr val="0070C0"/>
            </a:solidFill>
          </a:ln>
          <a:effectLst>
            <a:outerShdw blurRad="50800" dist="38100" dir="8100000" algn="tr" rotWithShape="0">
              <a:prstClr val="black">
                <a:alpha val="40000"/>
              </a:prstClr>
            </a:outerShdw>
          </a:effectLst>
        </p:spPr>
      </p:pic>
      <p:sp>
        <p:nvSpPr>
          <p:cNvPr id="8" name="TextBox 7"/>
          <p:cNvSpPr txBox="1"/>
          <p:nvPr/>
        </p:nvSpPr>
        <p:spPr>
          <a:xfrm>
            <a:off x="3241973" y="2191014"/>
            <a:ext cx="8545484" cy="3093154"/>
          </a:xfrm>
          <a:prstGeom prst="rect">
            <a:avLst/>
          </a:prstGeom>
          <a:noFill/>
        </p:spPr>
        <p:txBody>
          <a:bodyPr wrap="square" rtlCol="0">
            <a:spAutoFit/>
          </a:bodyPr>
          <a:lstStyle/>
          <a:p>
            <a:r>
              <a:rPr lang="el-GR" sz="1300" b="1" dirty="0"/>
              <a:t>Α. ΤΟ </a:t>
            </a:r>
            <a:r>
              <a:rPr lang="el-GR" sz="1300" b="1" dirty="0" smtClean="0"/>
              <a:t>ΜΑΘΗΜΑ</a:t>
            </a:r>
            <a:endParaRPr lang="en-US" sz="1300" b="1" dirty="0" smtClean="0"/>
          </a:p>
          <a:p>
            <a:r>
              <a:rPr lang="el-GR" sz="1300" dirty="0" smtClean="0"/>
              <a:t>1</a:t>
            </a:r>
            <a:r>
              <a:rPr lang="el-GR" sz="1300" dirty="0"/>
              <a:t>. Οι στόχοι του μαθήματος ήταν σαφείς;</a:t>
            </a:r>
          </a:p>
          <a:p>
            <a:r>
              <a:rPr lang="el-GR" sz="1300" dirty="0"/>
              <a:t>2. Η ύλη που καλύφθηκε ανταποκρινόταν στους </a:t>
            </a:r>
            <a:r>
              <a:rPr lang="el-GR" sz="1300" dirty="0" smtClean="0"/>
              <a:t>στόχους</a:t>
            </a:r>
            <a:r>
              <a:rPr lang="en-US" sz="1300" dirty="0" smtClean="0"/>
              <a:t> </a:t>
            </a:r>
            <a:r>
              <a:rPr lang="el-GR" sz="1300" dirty="0" smtClean="0"/>
              <a:t>του </a:t>
            </a:r>
            <a:r>
              <a:rPr lang="el-GR" sz="1300" dirty="0"/>
              <a:t>μαθήματος;</a:t>
            </a:r>
          </a:p>
          <a:p>
            <a:r>
              <a:rPr lang="el-GR" sz="1300" dirty="0"/>
              <a:t>3. Η ύλη που διδάχθηκε ήταν καλά οργανωμένη;</a:t>
            </a:r>
          </a:p>
          <a:p>
            <a:r>
              <a:rPr lang="el-GR" sz="1300" dirty="0"/>
              <a:t>4. Το εκπαιδευτικό υλικό που χρησιμοποιήθηκε </a:t>
            </a:r>
            <a:r>
              <a:rPr lang="el-GR" sz="1300" dirty="0" smtClean="0"/>
              <a:t>βοήθησε</a:t>
            </a:r>
            <a:r>
              <a:rPr lang="en-US" sz="1300" dirty="0" smtClean="0"/>
              <a:t> </a:t>
            </a:r>
            <a:r>
              <a:rPr lang="el-GR" sz="1300" dirty="0" smtClean="0"/>
              <a:t>στην </a:t>
            </a:r>
            <a:r>
              <a:rPr lang="el-GR" sz="1300" dirty="0"/>
              <a:t>καλύτερη κατανόηση του θέματος;</a:t>
            </a:r>
          </a:p>
          <a:p>
            <a:r>
              <a:rPr lang="el-GR" sz="1300" dirty="0"/>
              <a:t>5. Το πρόγραμμα του μαθήματος και η </a:t>
            </a:r>
            <a:r>
              <a:rPr lang="el-GR" sz="1300" dirty="0" smtClean="0"/>
              <a:t>προτεινόμενη</a:t>
            </a:r>
            <a:r>
              <a:rPr lang="en-US" sz="1300" dirty="0" smtClean="0"/>
              <a:t> </a:t>
            </a:r>
            <a:r>
              <a:rPr lang="el-GR" sz="1300" dirty="0" smtClean="0"/>
              <a:t>βιβλιογραφία </a:t>
            </a:r>
            <a:r>
              <a:rPr lang="el-GR" sz="1300" dirty="0"/>
              <a:t>χορηγήθηκαν εγκαίρως;</a:t>
            </a:r>
          </a:p>
          <a:p>
            <a:r>
              <a:rPr lang="el-GR" sz="1300" dirty="0"/>
              <a:t>6. Πόσο ικανοποιητικό βρίσκετε το πρόγραμμα </a:t>
            </a:r>
            <a:r>
              <a:rPr lang="el-GR" sz="1300" dirty="0" smtClean="0"/>
              <a:t>του</a:t>
            </a:r>
            <a:r>
              <a:rPr lang="en-US" sz="1300" dirty="0" smtClean="0"/>
              <a:t> </a:t>
            </a:r>
            <a:r>
              <a:rPr lang="el-GR" sz="1300" dirty="0" smtClean="0"/>
              <a:t>μαθήματος </a:t>
            </a:r>
            <a:r>
              <a:rPr lang="el-GR" sz="1300" dirty="0"/>
              <a:t>και την προτεινόμενη βιβλιογραφία;</a:t>
            </a:r>
          </a:p>
          <a:p>
            <a:r>
              <a:rPr lang="el-GR" sz="1300" dirty="0"/>
              <a:t>7. Πόσο εύκολα διαθέσιμη είναι η βιβλιογραφία </a:t>
            </a:r>
            <a:r>
              <a:rPr lang="el-GR" sz="1300" dirty="0" smtClean="0"/>
              <a:t>στην</a:t>
            </a:r>
            <a:r>
              <a:rPr lang="en-US" sz="1300" dirty="0" smtClean="0"/>
              <a:t> </a:t>
            </a:r>
            <a:r>
              <a:rPr lang="el-GR" sz="1300" dirty="0" smtClean="0"/>
              <a:t>Πανεπιστημιακή </a:t>
            </a:r>
            <a:r>
              <a:rPr lang="el-GR" sz="1300" dirty="0"/>
              <a:t>Βιβλιοθήκη;</a:t>
            </a:r>
          </a:p>
          <a:p>
            <a:r>
              <a:rPr lang="el-GR" sz="1300" dirty="0"/>
              <a:t>8. </a:t>
            </a:r>
            <a:r>
              <a:rPr lang="el-GR" sz="1300" dirty="0" smtClean="0"/>
              <a:t>Πόσο </a:t>
            </a:r>
            <a:r>
              <a:rPr lang="el-GR" sz="1300" dirty="0"/>
              <a:t>απαραίτητα κρίνετε τα </a:t>
            </a:r>
            <a:r>
              <a:rPr lang="el-GR" sz="1300" dirty="0" smtClean="0"/>
              <a:t>προαπαιτούμενα</a:t>
            </a:r>
            <a:r>
              <a:rPr lang="en-US" sz="1300" dirty="0" smtClean="0"/>
              <a:t> </a:t>
            </a:r>
            <a:r>
              <a:rPr lang="el-GR" sz="1300" dirty="0" smtClean="0"/>
              <a:t>μαθήματα </a:t>
            </a:r>
            <a:r>
              <a:rPr lang="el-GR" sz="1300" dirty="0"/>
              <a:t>(αν υπάρχουν) του μαθήματος;</a:t>
            </a:r>
          </a:p>
          <a:p>
            <a:r>
              <a:rPr lang="el-GR" sz="1300" dirty="0"/>
              <a:t>9. </a:t>
            </a:r>
            <a:r>
              <a:rPr lang="el-GR" sz="1300" dirty="0" smtClean="0"/>
              <a:t>Χρησιμοποιήσατε </a:t>
            </a:r>
            <a:r>
              <a:rPr lang="el-GR" sz="1300" dirty="0"/>
              <a:t>γνώσεις από άλλα μαθήματα;</a:t>
            </a:r>
          </a:p>
          <a:p>
            <a:r>
              <a:rPr lang="el-GR" sz="1300" dirty="0"/>
              <a:t>10. Πώς κρίνετε το επίπεδο δυσκολίας του μαθήματος;</a:t>
            </a:r>
          </a:p>
          <a:p>
            <a:r>
              <a:rPr lang="el-GR" sz="1300" dirty="0"/>
              <a:t>11. Είχε φροντιστηριακό μέρος;</a:t>
            </a:r>
          </a:p>
          <a:p>
            <a:r>
              <a:rPr lang="el-GR" sz="1300" dirty="0"/>
              <a:t>12. Αξιολόγηση ποιότητας φροντιστηρίων.</a:t>
            </a:r>
          </a:p>
          <a:p>
            <a:r>
              <a:rPr lang="el-GR" sz="1300" dirty="0"/>
              <a:t>13. Πώς κρίνετε τον αριθμό Διδακτικών Μονάδων </a:t>
            </a:r>
            <a:r>
              <a:rPr lang="el-GR" sz="1300" dirty="0" smtClean="0"/>
              <a:t>σε</a:t>
            </a:r>
            <a:r>
              <a:rPr lang="en-US" sz="1300" dirty="0" smtClean="0"/>
              <a:t> </a:t>
            </a:r>
            <a:r>
              <a:rPr lang="el-GR" sz="1300" dirty="0" smtClean="0"/>
              <a:t>σχέση </a:t>
            </a:r>
            <a:r>
              <a:rPr lang="el-GR" sz="1300" dirty="0"/>
              <a:t>με τον φόρτο εργασίας;</a:t>
            </a:r>
          </a:p>
          <a:p>
            <a:r>
              <a:rPr lang="el-GR" sz="1300" dirty="0"/>
              <a:t>14. Διαφάνεια των κριτηρίων βαθμολόγησης</a:t>
            </a:r>
            <a:endParaRPr lang="en-US" sz="1300" dirty="0"/>
          </a:p>
        </p:txBody>
      </p:sp>
      <p:sp>
        <p:nvSpPr>
          <p:cNvPr id="9" name="TextBox 8"/>
          <p:cNvSpPr txBox="1"/>
          <p:nvPr/>
        </p:nvSpPr>
        <p:spPr>
          <a:xfrm>
            <a:off x="3241973" y="1949741"/>
            <a:ext cx="7481456" cy="307777"/>
          </a:xfrm>
          <a:prstGeom prst="rect">
            <a:avLst/>
          </a:prstGeom>
          <a:noFill/>
        </p:spPr>
        <p:txBody>
          <a:bodyPr wrap="square" rtlCol="0">
            <a:spAutoFit/>
          </a:bodyPr>
          <a:lstStyle/>
          <a:p>
            <a:pPr marL="285750" indent="-285750">
              <a:buFont typeface="Arial" panose="020B0604020202020204" pitchFamily="34" charset="0"/>
              <a:buChar char="•"/>
            </a:pPr>
            <a:r>
              <a:rPr lang="el-GR" sz="1400" dirty="0">
                <a:solidFill>
                  <a:srgbClr val="0070C0"/>
                </a:solidFill>
              </a:rPr>
              <a:t>Αξιολογήστε τις ακόλουθες </a:t>
            </a:r>
            <a:r>
              <a:rPr lang="el-GR" sz="1400" dirty="0" smtClean="0">
                <a:solidFill>
                  <a:srgbClr val="0070C0"/>
                </a:solidFill>
              </a:rPr>
              <a:t>προτάσεις:</a:t>
            </a:r>
            <a:endParaRPr lang="en-US" sz="1400" dirty="0">
              <a:solidFill>
                <a:srgbClr val="0070C0"/>
              </a:solidFill>
            </a:endParaRPr>
          </a:p>
        </p:txBody>
      </p:sp>
      <p:sp>
        <p:nvSpPr>
          <p:cNvPr id="10" name="TextBox 9"/>
          <p:cNvSpPr txBox="1"/>
          <p:nvPr/>
        </p:nvSpPr>
        <p:spPr>
          <a:xfrm>
            <a:off x="3241974" y="5457914"/>
            <a:ext cx="7913716" cy="1292662"/>
          </a:xfrm>
          <a:prstGeom prst="rect">
            <a:avLst/>
          </a:prstGeom>
          <a:noFill/>
        </p:spPr>
        <p:txBody>
          <a:bodyPr wrap="square" rtlCol="0">
            <a:spAutoFit/>
          </a:bodyPr>
          <a:lstStyle/>
          <a:p>
            <a:r>
              <a:rPr lang="el-GR" sz="1300" dirty="0"/>
              <a:t>15. Το θέμα δόθηκε εγκαίρως; </a:t>
            </a:r>
            <a:endParaRPr lang="en-US" sz="1300" dirty="0" smtClean="0"/>
          </a:p>
          <a:p>
            <a:r>
              <a:rPr lang="el-GR" sz="1300" dirty="0" smtClean="0"/>
              <a:t>16</a:t>
            </a:r>
            <a:r>
              <a:rPr lang="el-GR" sz="1300" dirty="0"/>
              <a:t>. Η καταληκτική ημερομηνία για υποβολή ή παρουσίαση των εργασιών ήταν λογική; </a:t>
            </a:r>
            <a:endParaRPr lang="en-US" sz="1300" dirty="0" smtClean="0"/>
          </a:p>
          <a:p>
            <a:r>
              <a:rPr lang="el-GR" sz="1300" dirty="0" smtClean="0"/>
              <a:t>17</a:t>
            </a:r>
            <a:r>
              <a:rPr lang="el-GR" sz="1300" dirty="0"/>
              <a:t>. Υπήρχε σχετική βιβλιογραφία στη βιβλιοθήκη; </a:t>
            </a:r>
            <a:endParaRPr lang="en-US" sz="1300" dirty="0" smtClean="0"/>
          </a:p>
          <a:p>
            <a:r>
              <a:rPr lang="el-GR" sz="1300" dirty="0" smtClean="0"/>
              <a:t>18</a:t>
            </a:r>
            <a:r>
              <a:rPr lang="el-GR" sz="1300" dirty="0"/>
              <a:t>. Υπήρχε καθοδήγηση από τον διδάσκοντα; </a:t>
            </a:r>
            <a:endParaRPr lang="en-US" sz="1300" dirty="0" smtClean="0"/>
          </a:p>
          <a:p>
            <a:r>
              <a:rPr lang="el-GR" sz="1300" dirty="0" smtClean="0"/>
              <a:t>19</a:t>
            </a:r>
            <a:r>
              <a:rPr lang="el-GR" sz="1300" dirty="0"/>
              <a:t>. Τα σχόλια του διδάσκοντος ήταν εποικοδομητικά και αναλυτικά; </a:t>
            </a:r>
            <a:endParaRPr lang="en-US" sz="1300" dirty="0" smtClean="0"/>
          </a:p>
          <a:p>
            <a:r>
              <a:rPr lang="el-GR" sz="1300" dirty="0" smtClean="0"/>
              <a:t>20</a:t>
            </a:r>
            <a:r>
              <a:rPr lang="el-GR" sz="1300" dirty="0"/>
              <a:t>. Η συγκεκριμένη εργασία σας βοήθησε να κατανοήσετε το συγκεκριμένο θέμα</a:t>
            </a:r>
            <a:r>
              <a:rPr lang="el-GR" sz="1300" dirty="0" smtClean="0"/>
              <a:t>;</a:t>
            </a:r>
            <a:endParaRPr lang="en-US" sz="1300" dirty="0" smtClean="0"/>
          </a:p>
        </p:txBody>
      </p:sp>
      <p:sp>
        <p:nvSpPr>
          <p:cNvPr id="11" name="TextBox 10"/>
          <p:cNvSpPr txBox="1"/>
          <p:nvPr/>
        </p:nvSpPr>
        <p:spPr>
          <a:xfrm>
            <a:off x="3241973" y="5216641"/>
            <a:ext cx="7481456" cy="307777"/>
          </a:xfrm>
          <a:prstGeom prst="rect">
            <a:avLst/>
          </a:prstGeom>
          <a:noFill/>
        </p:spPr>
        <p:txBody>
          <a:bodyPr wrap="square" rtlCol="0">
            <a:spAutoFit/>
          </a:bodyPr>
          <a:lstStyle/>
          <a:p>
            <a:pPr marL="285750" indent="-285750">
              <a:buFont typeface="Arial" panose="020B0604020202020204" pitchFamily="34" charset="0"/>
              <a:buChar char="•"/>
            </a:pPr>
            <a:r>
              <a:rPr lang="el-GR" sz="1400" dirty="0">
                <a:solidFill>
                  <a:srgbClr val="0070C0"/>
                </a:solidFill>
              </a:rPr>
              <a:t>Στην περίπτωση που δίνονται εργασίες ή/και ασκήσεις στο μάθημα: </a:t>
            </a:r>
            <a:endParaRPr lang="en-US" sz="1400" dirty="0">
              <a:solidFill>
                <a:srgbClr val="0070C0"/>
              </a:solidFill>
            </a:endParaRPr>
          </a:p>
        </p:txBody>
      </p:sp>
    </p:spTree>
    <p:extLst>
      <p:ext uri="{BB962C8B-B14F-4D97-AF65-F5344CB8AC3E}">
        <p14:creationId xmlns:p14="http://schemas.microsoft.com/office/powerpoint/2010/main" val="2410697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322618" y="365126"/>
            <a:ext cx="7416798" cy="10849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l-GR" sz="2400" b="1" dirty="0">
                <a:solidFill>
                  <a:srgbClr val="0070C0"/>
                </a:solidFill>
              </a:rPr>
              <a:t>Τμήμα Ισπανικής Γλώσσας και Φιλολογίας</a:t>
            </a:r>
            <a:endParaRPr lang="el-GR" sz="2400" b="1" dirty="0">
              <a:solidFill>
                <a:srgbClr val="0070C0"/>
              </a:solidFill>
              <a:latin typeface="+mn-lt"/>
            </a:endParaRP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609599" y="411307"/>
            <a:ext cx="3177309" cy="1010659"/>
          </a:xfrm>
          <a:prstGeom prst="rect">
            <a:avLst/>
          </a:prstGeom>
        </p:spPr>
      </p:pic>
      <p:cxnSp>
        <p:nvCxnSpPr>
          <p:cNvPr id="5" name="Straight Connector 4"/>
          <p:cNvCxnSpPr/>
          <p:nvPr/>
        </p:nvCxnSpPr>
        <p:spPr>
          <a:xfrm>
            <a:off x="0" y="1524000"/>
            <a:ext cx="12192000" cy="0"/>
          </a:xfrm>
          <a:prstGeom prst="line">
            <a:avLst/>
          </a:prstGeom>
          <a:ln w="22225"/>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216875">
            <a:off x="385446" y="4110016"/>
            <a:ext cx="1855323" cy="2506422"/>
          </a:xfrm>
          <a:prstGeom prst="rect">
            <a:avLst/>
          </a:prstGeom>
          <a:ln w="19050">
            <a:solidFill>
              <a:srgbClr val="0070C0"/>
            </a:solidFill>
          </a:ln>
          <a:effectLst>
            <a:outerShdw blurRad="50800" dist="38100" dir="13500000" algn="br" rotWithShape="0">
              <a:prstClr val="black">
                <a:alpha val="40000"/>
              </a:prstClr>
            </a:outerShdw>
          </a:effectLst>
        </p:spPr>
      </p:pic>
      <p:sp>
        <p:nvSpPr>
          <p:cNvPr id="14" name="Title 1"/>
          <p:cNvSpPr txBox="1">
            <a:spLocks/>
          </p:cNvSpPr>
          <p:nvPr/>
        </p:nvSpPr>
        <p:spPr>
          <a:xfrm>
            <a:off x="1313109" y="1634701"/>
            <a:ext cx="8935098" cy="406478"/>
          </a:xfrm>
          <a:prstGeom prst="rect">
            <a:avLst/>
          </a:prstGeom>
        </p:spPr>
        <p:txBody>
          <a:bodyP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2500" dirty="0" smtClean="0">
                <a:solidFill>
                  <a:srgbClr val="0070C0"/>
                </a:solidFill>
                <a:latin typeface="+mn-lt"/>
              </a:rPr>
              <a:t>ΔΕΙΓΜΑ ΕΡΩΤΗΜΑΤΟΛΟΓΙΟΥ</a:t>
            </a:r>
            <a:endParaRPr lang="el-GR" sz="2500" dirty="0">
              <a:solidFill>
                <a:srgbClr val="0070C0"/>
              </a:solidFill>
              <a:latin typeface="+mn-lt"/>
            </a:endParaRPr>
          </a:p>
        </p:txBody>
      </p:sp>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1427" y="1858520"/>
            <a:ext cx="1855324" cy="2506423"/>
          </a:xfrm>
          <a:prstGeom prst="rect">
            <a:avLst/>
          </a:prstGeom>
          <a:ln w="19050">
            <a:solidFill>
              <a:srgbClr val="0070C0"/>
            </a:solidFill>
          </a:ln>
          <a:effectLst>
            <a:outerShdw blurRad="50800" dist="38100" dir="8100000" algn="tr" rotWithShape="0">
              <a:prstClr val="black">
                <a:alpha val="40000"/>
              </a:prstClr>
            </a:outerShdw>
          </a:effectLst>
        </p:spPr>
      </p:pic>
      <p:sp>
        <p:nvSpPr>
          <p:cNvPr id="19" name="TextBox 18"/>
          <p:cNvSpPr txBox="1"/>
          <p:nvPr/>
        </p:nvSpPr>
        <p:spPr>
          <a:xfrm>
            <a:off x="3241974" y="2199326"/>
            <a:ext cx="8670164" cy="3683060"/>
          </a:xfrm>
          <a:prstGeom prst="rect">
            <a:avLst/>
          </a:prstGeom>
          <a:noFill/>
        </p:spPr>
        <p:txBody>
          <a:bodyPr wrap="square" rtlCol="0">
            <a:spAutoFit/>
          </a:bodyPr>
          <a:lstStyle/>
          <a:p>
            <a:r>
              <a:rPr lang="el-GR" sz="1500" b="1" dirty="0"/>
              <a:t>Β. Ο/Η </a:t>
            </a:r>
            <a:r>
              <a:rPr lang="el-GR" sz="1500" b="1" dirty="0" smtClean="0"/>
              <a:t>ΔΙΔΑΣΚΩΝ/ΟΥΣΑ</a:t>
            </a:r>
            <a:endParaRPr lang="en-US" sz="1500" b="1" dirty="0"/>
          </a:p>
          <a:p>
            <a:pPr>
              <a:spcBef>
                <a:spcPts val="500"/>
              </a:spcBef>
            </a:pPr>
            <a:r>
              <a:rPr lang="el-GR" sz="1500" dirty="0" smtClean="0"/>
              <a:t>21</a:t>
            </a:r>
            <a:r>
              <a:rPr lang="el-GR" sz="1500" dirty="0"/>
              <a:t>. Οργανώνει καλά την παρουσίαση της ύλης στα </a:t>
            </a:r>
            <a:r>
              <a:rPr lang="el-GR" sz="1500" dirty="0" smtClean="0"/>
              <a:t>μαθήματα;</a:t>
            </a:r>
            <a:endParaRPr lang="en-US" sz="1500" dirty="0" smtClean="0"/>
          </a:p>
          <a:p>
            <a:r>
              <a:rPr lang="el-GR" sz="1500" dirty="0" smtClean="0"/>
              <a:t>22</a:t>
            </a:r>
            <a:r>
              <a:rPr lang="el-GR" sz="1500" dirty="0"/>
              <a:t>. Επιτυγχάνει να διεγείρει το ενδιαφέρον για το αντικείμενο του μαθήματος; </a:t>
            </a:r>
            <a:endParaRPr lang="en-US" sz="1500" dirty="0" smtClean="0"/>
          </a:p>
          <a:p>
            <a:r>
              <a:rPr lang="el-GR" sz="1500" dirty="0" smtClean="0"/>
              <a:t>23</a:t>
            </a:r>
            <a:r>
              <a:rPr lang="el-GR" sz="1500" dirty="0"/>
              <a:t>. Αναλύει και παρουσιάζει τις έννοιες με τρόπο απλό και ενδιαφέροντα χρησιμοποιώντας παραδείγματα; </a:t>
            </a:r>
            <a:endParaRPr lang="en-US" sz="1500" dirty="0" smtClean="0"/>
          </a:p>
          <a:p>
            <a:r>
              <a:rPr lang="el-GR" sz="1500" dirty="0" smtClean="0"/>
              <a:t>24</a:t>
            </a:r>
            <a:r>
              <a:rPr lang="el-GR" sz="1500" dirty="0"/>
              <a:t>. Ενθαρρύνει τους φοιτητές να διατυπώνουν απορίες και ερωτήσεις για να αναπτύξουν την κρίση τους; </a:t>
            </a:r>
            <a:endParaRPr lang="en-US" sz="1500" dirty="0" smtClean="0"/>
          </a:p>
          <a:p>
            <a:r>
              <a:rPr lang="el-GR" sz="1500" dirty="0" smtClean="0"/>
              <a:t>25</a:t>
            </a:r>
            <a:r>
              <a:rPr lang="el-GR" sz="1500" dirty="0"/>
              <a:t>. Ήταν συνεπής στις υποχρεώσεις του/της (παρουσία στα μαθήματα, έγκαιρη διόρθωση εργασιών, </a:t>
            </a:r>
            <a:endParaRPr lang="en-US" sz="1500" dirty="0" smtClean="0"/>
          </a:p>
          <a:p>
            <a:r>
              <a:rPr lang="en-US" sz="1500" dirty="0" smtClean="0"/>
              <a:t>       </a:t>
            </a:r>
            <a:r>
              <a:rPr lang="el-GR" sz="1500" dirty="0" smtClean="0"/>
              <a:t>ώρες </a:t>
            </a:r>
            <a:r>
              <a:rPr lang="el-GR" sz="1500" dirty="0"/>
              <a:t>συνεργασίας με τους φοιτητές); </a:t>
            </a:r>
            <a:endParaRPr lang="en-US" sz="1500" dirty="0" smtClean="0"/>
          </a:p>
          <a:p>
            <a:r>
              <a:rPr lang="el-GR" sz="1500" dirty="0" smtClean="0"/>
              <a:t>26</a:t>
            </a:r>
            <a:r>
              <a:rPr lang="el-GR" sz="1500" dirty="0"/>
              <a:t>. Είναι γενικά προσιτός στους φοιτητές</a:t>
            </a:r>
            <a:r>
              <a:rPr lang="el-GR" sz="1500" dirty="0" smtClean="0"/>
              <a:t>;</a:t>
            </a:r>
            <a:endParaRPr lang="en-US" sz="1500" dirty="0" smtClean="0"/>
          </a:p>
          <a:p>
            <a:endParaRPr lang="en-US" sz="1500" b="1" dirty="0"/>
          </a:p>
          <a:p>
            <a:r>
              <a:rPr lang="el-GR" sz="1500" b="1" dirty="0"/>
              <a:t>Γ. ΕΓΩ Ο/Η ΦΟΙΤΗΤΗΣ/ΤΡΙΑ</a:t>
            </a:r>
            <a:endParaRPr lang="en-US" sz="1500" b="1" dirty="0"/>
          </a:p>
          <a:p>
            <a:pPr>
              <a:spcBef>
                <a:spcPts val="500"/>
              </a:spcBef>
            </a:pPr>
            <a:r>
              <a:rPr lang="el-GR" sz="1500" dirty="0" smtClean="0"/>
              <a:t>27</a:t>
            </a:r>
            <a:r>
              <a:rPr lang="el-GR" sz="1500" dirty="0"/>
              <a:t>. Παρακολουθώ τακτικά τις διαλέξεις. </a:t>
            </a:r>
            <a:endParaRPr lang="en-US" sz="1500" dirty="0" smtClean="0"/>
          </a:p>
          <a:p>
            <a:r>
              <a:rPr lang="el-GR" sz="1500" dirty="0" smtClean="0"/>
              <a:t>28</a:t>
            </a:r>
            <a:r>
              <a:rPr lang="el-GR" sz="1500" dirty="0"/>
              <a:t>. Παρακολουθώ τακτικά τα εργαστήρια. </a:t>
            </a:r>
            <a:endParaRPr lang="en-US" sz="1500" dirty="0" smtClean="0"/>
          </a:p>
          <a:p>
            <a:r>
              <a:rPr lang="el-GR" sz="1500" dirty="0" smtClean="0"/>
              <a:t>29</a:t>
            </a:r>
            <a:r>
              <a:rPr lang="el-GR" sz="1500" dirty="0"/>
              <a:t>. Ανταποκρίνομαι συστηματικά στις γραπτές εργασίες / ασκήσεις. </a:t>
            </a:r>
            <a:endParaRPr lang="en-US" sz="1500" dirty="0" smtClean="0"/>
          </a:p>
          <a:p>
            <a:r>
              <a:rPr lang="el-GR" sz="1500" dirty="0" smtClean="0"/>
              <a:t>30</a:t>
            </a:r>
            <a:r>
              <a:rPr lang="el-GR" sz="1500" dirty="0"/>
              <a:t>. Μελετώ συστηματικά την ύλη. </a:t>
            </a:r>
            <a:endParaRPr lang="en-US" sz="1500" dirty="0" smtClean="0"/>
          </a:p>
          <a:p>
            <a:r>
              <a:rPr lang="el-GR" sz="1500" dirty="0" smtClean="0"/>
              <a:t>31</a:t>
            </a:r>
            <a:r>
              <a:rPr lang="el-GR" sz="1500" dirty="0"/>
              <a:t>. Αφιερώνω εβδομαδιαία για μελέτη του συγκεκριμένου μαθήματος</a:t>
            </a:r>
            <a:r>
              <a:rPr lang="el-GR" sz="1500" dirty="0" smtClean="0"/>
              <a:t>:</a:t>
            </a:r>
            <a:endParaRPr lang="en-US" sz="1500" dirty="0"/>
          </a:p>
        </p:txBody>
      </p:sp>
      <p:sp>
        <p:nvSpPr>
          <p:cNvPr id="20" name="TextBox 19"/>
          <p:cNvSpPr txBox="1"/>
          <p:nvPr/>
        </p:nvSpPr>
        <p:spPr>
          <a:xfrm>
            <a:off x="3241974" y="1949733"/>
            <a:ext cx="7481456" cy="307777"/>
          </a:xfrm>
          <a:prstGeom prst="rect">
            <a:avLst/>
          </a:prstGeom>
          <a:noFill/>
        </p:spPr>
        <p:txBody>
          <a:bodyPr wrap="square" rtlCol="0">
            <a:spAutoFit/>
          </a:bodyPr>
          <a:lstStyle/>
          <a:p>
            <a:pPr marL="285750" indent="-285750">
              <a:buFont typeface="Arial" panose="020B0604020202020204" pitchFamily="34" charset="0"/>
              <a:buChar char="•"/>
            </a:pPr>
            <a:r>
              <a:rPr lang="el-GR" sz="1400" dirty="0">
                <a:solidFill>
                  <a:srgbClr val="0070C0"/>
                </a:solidFill>
              </a:rPr>
              <a:t>Παρακολουθείτε τον διδάσκοντα/ουσα; </a:t>
            </a:r>
            <a:endParaRPr lang="en-US" sz="1400" dirty="0">
              <a:solidFill>
                <a:srgbClr val="0070C0"/>
              </a:solidFill>
            </a:endParaRPr>
          </a:p>
        </p:txBody>
      </p:sp>
      <p:grpSp>
        <p:nvGrpSpPr>
          <p:cNvPr id="22" name="Group 21"/>
          <p:cNvGrpSpPr/>
          <p:nvPr/>
        </p:nvGrpSpPr>
        <p:grpSpPr>
          <a:xfrm>
            <a:off x="9052572" y="5078667"/>
            <a:ext cx="1670858" cy="1246909"/>
            <a:chOff x="9052572" y="4953972"/>
            <a:chExt cx="1670858" cy="1246909"/>
          </a:xfrm>
        </p:grpSpPr>
        <p:sp>
          <p:nvSpPr>
            <p:cNvPr id="10" name="TextBox 9"/>
            <p:cNvSpPr txBox="1"/>
            <p:nvPr/>
          </p:nvSpPr>
          <p:spPr>
            <a:xfrm>
              <a:off x="9243765" y="4954386"/>
              <a:ext cx="1479665" cy="1246495"/>
            </a:xfrm>
            <a:prstGeom prst="rect">
              <a:avLst/>
            </a:prstGeom>
            <a:noFill/>
          </p:spPr>
          <p:txBody>
            <a:bodyPr wrap="square" rtlCol="0">
              <a:spAutoFit/>
            </a:bodyPr>
            <a:lstStyle/>
            <a:p>
              <a:r>
                <a:rPr lang="en-US" sz="1500" b="1" dirty="0" smtClean="0"/>
                <a:t>1 </a:t>
              </a:r>
              <a:r>
                <a:rPr lang="en-US" sz="1500" dirty="0" smtClean="0"/>
                <a:t>= &lt; 2 </a:t>
              </a:r>
              <a:r>
                <a:rPr lang="el-GR" sz="1500" dirty="0" smtClean="0"/>
                <a:t>ώρες</a:t>
              </a:r>
              <a:endParaRPr lang="en-US" sz="1500" dirty="0"/>
            </a:p>
            <a:p>
              <a:r>
                <a:rPr lang="en-US" sz="1500" b="1" dirty="0" smtClean="0"/>
                <a:t>2 </a:t>
              </a:r>
              <a:r>
                <a:rPr lang="en-US" sz="1500" dirty="0" smtClean="0"/>
                <a:t>= 2-4 </a:t>
              </a:r>
              <a:r>
                <a:rPr lang="el-GR" sz="1500" dirty="0" smtClean="0"/>
                <a:t>ώρες</a:t>
              </a:r>
              <a:endParaRPr lang="en-US" sz="1500" dirty="0"/>
            </a:p>
            <a:p>
              <a:r>
                <a:rPr lang="en-US" sz="1500" b="1" dirty="0" smtClean="0"/>
                <a:t>3 </a:t>
              </a:r>
              <a:r>
                <a:rPr lang="en-US" sz="1500" dirty="0" smtClean="0"/>
                <a:t>= 4-6 </a:t>
              </a:r>
              <a:r>
                <a:rPr lang="el-GR" sz="1500" dirty="0" smtClean="0"/>
                <a:t>ώρες</a:t>
              </a:r>
              <a:endParaRPr lang="en-US" sz="1500" dirty="0"/>
            </a:p>
            <a:p>
              <a:r>
                <a:rPr lang="en-US" sz="1500" b="1" dirty="0" smtClean="0"/>
                <a:t>4 </a:t>
              </a:r>
              <a:r>
                <a:rPr lang="en-US" sz="1500" dirty="0" smtClean="0"/>
                <a:t>= 6-8 </a:t>
              </a:r>
              <a:r>
                <a:rPr lang="el-GR" sz="1500" dirty="0" smtClean="0"/>
                <a:t>ώρες</a:t>
              </a:r>
              <a:endParaRPr lang="en-US" sz="1500" dirty="0"/>
            </a:p>
            <a:p>
              <a:r>
                <a:rPr lang="en-US" sz="1500" b="1" dirty="0" smtClean="0"/>
                <a:t>5 </a:t>
              </a:r>
              <a:r>
                <a:rPr lang="en-US" sz="1500" dirty="0" smtClean="0"/>
                <a:t>= &lt; 8 </a:t>
              </a:r>
              <a:r>
                <a:rPr lang="el-GR" sz="1500" dirty="0" smtClean="0"/>
                <a:t>ώρες</a:t>
              </a:r>
              <a:endParaRPr lang="en-US" sz="1500" dirty="0"/>
            </a:p>
          </p:txBody>
        </p:sp>
        <p:sp>
          <p:nvSpPr>
            <p:cNvPr id="11" name="Left Brace 10"/>
            <p:cNvSpPr/>
            <p:nvPr/>
          </p:nvSpPr>
          <p:spPr>
            <a:xfrm>
              <a:off x="9052572" y="4953972"/>
              <a:ext cx="191193" cy="1238597"/>
            </a:xfrm>
            <a:prstGeom prst="leftBrace">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94824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08727"/>
            <a:ext cx="10515600" cy="766618"/>
          </a:xfrm>
        </p:spPr>
        <p:txBody>
          <a:bodyPr>
            <a:normAutofit/>
          </a:bodyPr>
          <a:lstStyle/>
          <a:p>
            <a:pPr algn="ctr"/>
            <a:r>
              <a:rPr lang="el-GR" dirty="0" smtClean="0">
                <a:solidFill>
                  <a:srgbClr val="0070C0"/>
                </a:solidFill>
                <a:latin typeface="+mn-lt"/>
              </a:rPr>
              <a:t>Όργανα του Τμήματος</a:t>
            </a:r>
            <a:endParaRPr lang="el-GR" dirty="0">
              <a:solidFill>
                <a:srgbClr val="0070C0"/>
              </a:solidFill>
              <a:latin typeface="+mn-lt"/>
            </a:endParaRPr>
          </a:p>
        </p:txBody>
      </p:sp>
      <p:sp>
        <p:nvSpPr>
          <p:cNvPr id="3" name="Content Placeholder 2"/>
          <p:cNvSpPr>
            <a:spLocks noGrp="1"/>
          </p:cNvSpPr>
          <p:nvPr>
            <p:ph idx="1"/>
          </p:nvPr>
        </p:nvSpPr>
        <p:spPr>
          <a:xfrm>
            <a:off x="838200" y="2475346"/>
            <a:ext cx="10515600" cy="4009430"/>
          </a:xfrm>
        </p:spPr>
        <p:txBody>
          <a:bodyPr>
            <a:normAutofit lnSpcReduction="10000"/>
          </a:bodyPr>
          <a:lstStyle/>
          <a:p>
            <a:pPr marL="0" indent="0">
              <a:buNone/>
            </a:pPr>
            <a:r>
              <a:rPr lang="el-GR" dirty="0"/>
              <a:t>α) η </a:t>
            </a:r>
            <a:r>
              <a:rPr lang="el-GR" b="1" dirty="0"/>
              <a:t>Συνέλευση </a:t>
            </a:r>
            <a:r>
              <a:rPr lang="el-GR" dirty="0"/>
              <a:t>του </a:t>
            </a:r>
            <a:r>
              <a:rPr lang="el-GR" dirty="0" smtClean="0"/>
              <a:t>Τμήματος, αποτελούμενη από: </a:t>
            </a:r>
          </a:p>
          <a:p>
            <a:r>
              <a:rPr lang="el-GR" dirty="0"/>
              <a:t>τ</a:t>
            </a:r>
            <a:r>
              <a:rPr lang="el-GR" dirty="0" smtClean="0"/>
              <a:t>α Μέλη του Διδακτικού και Ερευνητικού Προσωπικού (Δ.Ε.Π.) </a:t>
            </a:r>
          </a:p>
          <a:p>
            <a:r>
              <a:rPr lang="el-GR" dirty="0" smtClean="0"/>
              <a:t>έναν εκπρόσωπο του Ειδικού Εκπαιδευτικού Προσωπικού (Ε.Ε.Π.)</a:t>
            </a:r>
          </a:p>
          <a:p>
            <a:r>
              <a:rPr lang="el-GR" dirty="0" smtClean="0"/>
              <a:t>έναν εκπρόσωπο του Εργαστηριακού Διδακτικού Προσωπικού (Ε.ΔΙ.Π.) </a:t>
            </a:r>
          </a:p>
          <a:p>
            <a:r>
              <a:rPr lang="el-GR" dirty="0" smtClean="0"/>
              <a:t>έναν εκπρόσωπο του Ειδικού Τεχνικού και Εργαστηριακού Προσωπικού (Ε.Τ.Ε.Π.) </a:t>
            </a:r>
          </a:p>
          <a:p>
            <a:r>
              <a:rPr lang="el-GR" dirty="0"/>
              <a:t>έ</a:t>
            </a:r>
            <a:r>
              <a:rPr lang="el-GR" dirty="0" smtClean="0"/>
              <a:t>ναν εκπρόσωπο του Συλλόγου των φοιτητών του Τμήματος</a:t>
            </a:r>
          </a:p>
          <a:p>
            <a:pPr marL="0" indent="0">
              <a:buNone/>
            </a:pPr>
            <a:r>
              <a:rPr lang="el-GR" dirty="0" smtClean="0"/>
              <a:t>β</a:t>
            </a:r>
            <a:r>
              <a:rPr lang="el-GR" dirty="0"/>
              <a:t>) </a:t>
            </a:r>
            <a:r>
              <a:rPr lang="el-GR" dirty="0" smtClean="0"/>
              <a:t>και ο </a:t>
            </a:r>
            <a:r>
              <a:rPr lang="el-GR" b="1" dirty="0"/>
              <a:t>Πρόεδρος</a:t>
            </a:r>
            <a:r>
              <a:rPr lang="el-GR" dirty="0"/>
              <a:t> </a:t>
            </a:r>
            <a:r>
              <a:rPr lang="el-GR" dirty="0" smtClean="0"/>
              <a:t>του Τμήματος</a:t>
            </a:r>
          </a:p>
        </p:txBody>
      </p:sp>
      <p:sp>
        <p:nvSpPr>
          <p:cNvPr id="4" name="Title 1"/>
          <p:cNvSpPr txBox="1">
            <a:spLocks/>
          </p:cNvSpPr>
          <p:nvPr/>
        </p:nvSpPr>
        <p:spPr>
          <a:xfrm>
            <a:off x="4322618" y="365126"/>
            <a:ext cx="7416798" cy="10849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l-GR" sz="2400" b="1" dirty="0">
                <a:solidFill>
                  <a:srgbClr val="0070C0"/>
                </a:solidFill>
              </a:rPr>
              <a:t>Τμήμα Ισπανικής Γλώσσας και Φιλολογίας</a:t>
            </a:r>
            <a:endParaRPr lang="el-GR" sz="2400" b="1" dirty="0">
              <a:solidFill>
                <a:srgbClr val="0070C0"/>
              </a:solidFill>
              <a:latin typeface="+mn-lt"/>
            </a:endParaRPr>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609599" y="411307"/>
            <a:ext cx="3177309" cy="1010659"/>
          </a:xfrm>
          <a:prstGeom prst="rect">
            <a:avLst/>
          </a:prstGeom>
        </p:spPr>
      </p:pic>
      <p:cxnSp>
        <p:nvCxnSpPr>
          <p:cNvPr id="6" name="Straight Connector 5"/>
          <p:cNvCxnSpPr/>
          <p:nvPr/>
        </p:nvCxnSpPr>
        <p:spPr>
          <a:xfrm>
            <a:off x="0" y="1524000"/>
            <a:ext cx="12192000" cy="0"/>
          </a:xfrm>
          <a:prstGeom prst="line">
            <a:avLst/>
          </a:prstGeom>
          <a:ln w="222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64982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26164"/>
            <a:ext cx="10515600" cy="447869"/>
          </a:xfrm>
        </p:spPr>
        <p:txBody>
          <a:bodyPr>
            <a:normAutofit fontScale="90000"/>
          </a:bodyPr>
          <a:lstStyle/>
          <a:p>
            <a:pPr algn="ctr"/>
            <a:r>
              <a:rPr lang="el-GR" sz="3600" b="1" dirty="0" smtClean="0">
                <a:solidFill>
                  <a:srgbClr val="0070C0"/>
                </a:solidFill>
              </a:rPr>
              <a:t>Πιστοποίηση Παιδαγωγικής και Διδακτικής Επάρκειας</a:t>
            </a:r>
            <a:endParaRPr lang="el-GR" b="1" dirty="0">
              <a:solidFill>
                <a:srgbClr val="0070C0"/>
              </a:solidFill>
              <a:latin typeface="+mn-lt"/>
            </a:endParaRPr>
          </a:p>
        </p:txBody>
      </p:sp>
      <p:sp>
        <p:nvSpPr>
          <p:cNvPr id="4" name="Content Placeholder 3"/>
          <p:cNvSpPr>
            <a:spLocks noGrp="1"/>
          </p:cNvSpPr>
          <p:nvPr>
            <p:ph idx="1"/>
          </p:nvPr>
        </p:nvSpPr>
        <p:spPr>
          <a:xfrm>
            <a:off x="475861" y="2376196"/>
            <a:ext cx="11346025" cy="4267200"/>
          </a:xfrm>
        </p:spPr>
        <p:txBody>
          <a:bodyPr>
            <a:normAutofit fontScale="92500" lnSpcReduction="20000"/>
          </a:bodyPr>
          <a:lstStyle/>
          <a:p>
            <a:pPr marL="0" indent="0">
              <a:lnSpc>
                <a:spcPct val="110000"/>
              </a:lnSpc>
              <a:buNone/>
            </a:pPr>
            <a:r>
              <a:rPr lang="el-GR" dirty="0"/>
              <a:t>Το Τμήμα Ισπανικής Γλώσσας και </a:t>
            </a:r>
            <a:r>
              <a:rPr lang="el-GR" dirty="0" smtClean="0"/>
              <a:t>Φιλολογίας</a:t>
            </a:r>
            <a:r>
              <a:rPr lang="en-US" dirty="0" smtClean="0"/>
              <a:t> </a:t>
            </a:r>
            <a:r>
              <a:rPr lang="el-GR" dirty="0" smtClean="0"/>
              <a:t>χορηγεί Πιστοποιητικό </a:t>
            </a:r>
            <a:r>
              <a:rPr lang="el-GR" dirty="0"/>
              <a:t>Παιδαγωγικής και Διδακτικής Επάρκειας (Π.Π.Δ.Ε</a:t>
            </a:r>
            <a:r>
              <a:rPr lang="el-GR" dirty="0" smtClean="0"/>
              <a:t>.) σε </a:t>
            </a:r>
            <a:r>
              <a:rPr lang="el-GR" dirty="0"/>
              <a:t>όλους τους </a:t>
            </a:r>
            <a:r>
              <a:rPr lang="el-GR" dirty="0" smtClean="0"/>
              <a:t>αποφοίτους του ταυτόχρονα </a:t>
            </a:r>
            <a:r>
              <a:rPr lang="el-GR" dirty="0"/>
              <a:t>με τη λήψη του πτυχίου τους</a:t>
            </a:r>
            <a:r>
              <a:rPr lang="el-GR" dirty="0" smtClean="0"/>
              <a:t>.</a:t>
            </a:r>
          </a:p>
          <a:p>
            <a:pPr marL="0" indent="0">
              <a:lnSpc>
                <a:spcPct val="110000"/>
              </a:lnSpc>
              <a:buNone/>
            </a:pPr>
            <a:r>
              <a:rPr lang="el-GR" dirty="0"/>
              <a:t>Προκειμένου να χορηγηθεί το Π.Π.Δ.Ε. απαιτείται η συμπλήρωση 34 ΕCTS από το σύνολο των μαθημάτων της Παιδαγωγικής και Διδακτικής Επάρκειας, </a:t>
            </a:r>
            <a:r>
              <a:rPr lang="el-GR" dirty="0" smtClean="0"/>
              <a:t>τα οποία κατανέμονται </a:t>
            </a:r>
            <a:r>
              <a:rPr lang="el-GR" dirty="0"/>
              <a:t>σε 3 θεματικές περιοχές ως εξής: </a:t>
            </a:r>
          </a:p>
          <a:p>
            <a:pPr lvl="0">
              <a:lnSpc>
                <a:spcPct val="110000"/>
              </a:lnSpc>
            </a:pPr>
            <a:r>
              <a:rPr lang="el-GR" dirty="0" smtClean="0"/>
              <a:t>2 </a:t>
            </a:r>
            <a:r>
              <a:rPr lang="el-GR" dirty="0"/>
              <a:t>μαθήματα από τη θεματική περιοχή </a:t>
            </a:r>
            <a:r>
              <a:rPr lang="el-GR" dirty="0" smtClean="0"/>
              <a:t>1. </a:t>
            </a:r>
            <a:r>
              <a:rPr lang="el-GR" b="1" dirty="0" smtClean="0"/>
              <a:t>«Θέματα </a:t>
            </a:r>
            <a:r>
              <a:rPr lang="el-GR" b="1" dirty="0"/>
              <a:t>εκπαίδευσης και </a:t>
            </a:r>
            <a:r>
              <a:rPr lang="el-GR" b="1" dirty="0" smtClean="0"/>
              <a:t>αγωγής» </a:t>
            </a:r>
            <a:endParaRPr lang="el-GR" b="1" dirty="0"/>
          </a:p>
          <a:p>
            <a:pPr lvl="0">
              <a:lnSpc>
                <a:spcPct val="110000"/>
              </a:lnSpc>
            </a:pPr>
            <a:r>
              <a:rPr lang="el-GR" dirty="0" smtClean="0"/>
              <a:t>2 </a:t>
            </a:r>
            <a:r>
              <a:rPr lang="el-GR" dirty="0"/>
              <a:t>μαθήματα από τη θεματική περιοχή </a:t>
            </a:r>
            <a:r>
              <a:rPr lang="el-GR" dirty="0" smtClean="0"/>
              <a:t>2. </a:t>
            </a:r>
            <a:r>
              <a:rPr lang="el-GR" b="1" dirty="0" smtClean="0"/>
              <a:t>«Θέματα </a:t>
            </a:r>
            <a:r>
              <a:rPr lang="el-GR" b="1" dirty="0"/>
              <a:t>μάθησης και </a:t>
            </a:r>
            <a:r>
              <a:rPr lang="el-GR" b="1" dirty="0" smtClean="0"/>
              <a:t>διδασκαλίας» </a:t>
            </a:r>
            <a:endParaRPr lang="el-GR" b="1" dirty="0"/>
          </a:p>
          <a:p>
            <a:pPr lvl="0">
              <a:lnSpc>
                <a:spcPct val="110000"/>
              </a:lnSpc>
            </a:pPr>
            <a:r>
              <a:rPr lang="el-GR" dirty="0" smtClean="0"/>
              <a:t>2 </a:t>
            </a:r>
            <a:r>
              <a:rPr lang="el-GR" dirty="0"/>
              <a:t>μαθήματα από τη θεματική περιοχή </a:t>
            </a:r>
            <a:r>
              <a:rPr lang="el-GR" dirty="0" smtClean="0"/>
              <a:t>3. </a:t>
            </a:r>
            <a:r>
              <a:rPr lang="el-GR" b="1" dirty="0" smtClean="0"/>
              <a:t>«Ειδική </a:t>
            </a:r>
            <a:r>
              <a:rPr lang="el-GR" b="1" dirty="0"/>
              <a:t>Διδακτική και Πρακτική </a:t>
            </a:r>
            <a:r>
              <a:rPr lang="el-GR" b="1" dirty="0" smtClean="0"/>
              <a:t>Άσκηση»</a:t>
            </a:r>
            <a:endParaRPr lang="el-GR" b="1" dirty="0"/>
          </a:p>
        </p:txBody>
      </p:sp>
      <p:sp>
        <p:nvSpPr>
          <p:cNvPr id="5" name="Title 1"/>
          <p:cNvSpPr txBox="1">
            <a:spLocks/>
          </p:cNvSpPr>
          <p:nvPr/>
        </p:nvSpPr>
        <p:spPr>
          <a:xfrm>
            <a:off x="4322618" y="365126"/>
            <a:ext cx="7416798" cy="10849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l-GR" sz="2400" b="1" dirty="0">
                <a:solidFill>
                  <a:srgbClr val="0070C0"/>
                </a:solidFill>
              </a:rPr>
              <a:t>Τμήμα Ισπανικής Γλώσσας και Φιλολογίας</a:t>
            </a:r>
            <a:endParaRPr lang="el-GR" sz="2400" b="1" dirty="0">
              <a:solidFill>
                <a:srgbClr val="0070C0"/>
              </a:solidFill>
              <a:latin typeface="+mn-lt"/>
            </a:endParaRPr>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609599" y="411307"/>
            <a:ext cx="3177309" cy="1010659"/>
          </a:xfrm>
          <a:prstGeom prst="rect">
            <a:avLst/>
          </a:prstGeom>
        </p:spPr>
      </p:pic>
      <p:cxnSp>
        <p:nvCxnSpPr>
          <p:cNvPr id="7" name="Straight Connector 6"/>
          <p:cNvCxnSpPr/>
          <p:nvPr/>
        </p:nvCxnSpPr>
        <p:spPr>
          <a:xfrm>
            <a:off x="0" y="1524000"/>
            <a:ext cx="12192000" cy="0"/>
          </a:xfrm>
          <a:prstGeom prst="line">
            <a:avLst/>
          </a:prstGeom>
          <a:ln w="222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03093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8" y="1716833"/>
            <a:ext cx="10680443" cy="447869"/>
          </a:xfrm>
        </p:spPr>
        <p:txBody>
          <a:bodyPr>
            <a:normAutofit fontScale="90000"/>
          </a:bodyPr>
          <a:lstStyle/>
          <a:p>
            <a:pPr algn="ctr"/>
            <a:r>
              <a:rPr lang="el-GR" sz="3100" b="1" dirty="0">
                <a:solidFill>
                  <a:srgbClr val="0070C0"/>
                </a:solidFill>
              </a:rPr>
              <a:t>Θεματική περιοχή </a:t>
            </a:r>
            <a:r>
              <a:rPr lang="el-GR" sz="3100" b="1" dirty="0" smtClean="0">
                <a:solidFill>
                  <a:srgbClr val="0070C0"/>
                </a:solidFill>
              </a:rPr>
              <a:t>1: </a:t>
            </a:r>
            <a:r>
              <a:rPr lang="el-GR" sz="3600" b="1" dirty="0" smtClean="0">
                <a:solidFill>
                  <a:srgbClr val="0070C0"/>
                </a:solidFill>
                <a:latin typeface="+mn-lt"/>
              </a:rPr>
              <a:t>«</a:t>
            </a:r>
            <a:r>
              <a:rPr lang="el-GR" sz="3600" b="1" dirty="0">
                <a:solidFill>
                  <a:srgbClr val="0070C0"/>
                </a:solidFill>
                <a:latin typeface="+mn-lt"/>
              </a:rPr>
              <a:t>Θέματα εκπαίδευσης και αγωγής</a:t>
            </a:r>
            <a:r>
              <a:rPr lang="el-GR" sz="3600" b="1" dirty="0" smtClean="0">
                <a:solidFill>
                  <a:srgbClr val="0070C0"/>
                </a:solidFill>
                <a:latin typeface="+mn-lt"/>
              </a:rPr>
              <a:t>»</a:t>
            </a:r>
            <a:endParaRPr lang="el-GR" b="1" dirty="0">
              <a:solidFill>
                <a:srgbClr val="0070C0"/>
              </a:solidFill>
              <a:latin typeface="+mn-lt"/>
            </a:endParaRPr>
          </a:p>
        </p:txBody>
      </p:sp>
      <p:sp>
        <p:nvSpPr>
          <p:cNvPr id="5" name="Title 1"/>
          <p:cNvSpPr txBox="1">
            <a:spLocks/>
          </p:cNvSpPr>
          <p:nvPr/>
        </p:nvSpPr>
        <p:spPr>
          <a:xfrm>
            <a:off x="4322618" y="365126"/>
            <a:ext cx="7416798" cy="10849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l-GR" sz="2400" b="1" dirty="0">
                <a:solidFill>
                  <a:srgbClr val="0070C0"/>
                </a:solidFill>
              </a:rPr>
              <a:t>Τμήμα Ισπανικής Γλώσσας και Φιλολογίας</a:t>
            </a:r>
            <a:endParaRPr lang="el-GR" sz="2400" b="1" dirty="0">
              <a:solidFill>
                <a:srgbClr val="0070C0"/>
              </a:solidFill>
              <a:latin typeface="+mn-lt"/>
            </a:endParaRPr>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609599" y="411307"/>
            <a:ext cx="3177309" cy="1010659"/>
          </a:xfrm>
          <a:prstGeom prst="rect">
            <a:avLst/>
          </a:prstGeom>
        </p:spPr>
      </p:pic>
      <p:cxnSp>
        <p:nvCxnSpPr>
          <p:cNvPr id="7" name="Straight Connector 6"/>
          <p:cNvCxnSpPr/>
          <p:nvPr/>
        </p:nvCxnSpPr>
        <p:spPr>
          <a:xfrm>
            <a:off x="0" y="1524000"/>
            <a:ext cx="12192000"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8" name="Content Placeholder 3"/>
          <p:cNvSpPr txBox="1">
            <a:spLocks/>
          </p:cNvSpPr>
          <p:nvPr/>
        </p:nvSpPr>
        <p:spPr>
          <a:xfrm>
            <a:off x="609600" y="2972052"/>
            <a:ext cx="5691448" cy="388594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500"/>
              </a:spcBef>
            </a:pPr>
            <a:r>
              <a:rPr lang="el-GR" sz="2000" dirty="0"/>
              <a:t>Ελληνικό: Εισαγωγή στην Παιδαγωγική (Υποχρεωτικό Μάθημα Κορμού) </a:t>
            </a:r>
          </a:p>
          <a:p>
            <a:pPr>
              <a:spcBef>
                <a:spcPts val="500"/>
              </a:spcBef>
            </a:pPr>
            <a:r>
              <a:rPr lang="en-US" sz="2000" dirty="0"/>
              <a:t>Πα</a:t>
            </a:r>
            <a:r>
              <a:rPr lang="en-US" sz="2000" dirty="0" err="1"/>
              <a:t>ιδ</a:t>
            </a:r>
            <a:r>
              <a:rPr lang="en-US" sz="2000" dirty="0"/>
              <a:t>αγωγική Ψυχολογία </a:t>
            </a:r>
            <a:endParaRPr lang="el-GR" sz="2000" dirty="0"/>
          </a:p>
          <a:p>
            <a:pPr>
              <a:spcBef>
                <a:spcPts val="500"/>
              </a:spcBef>
            </a:pPr>
            <a:r>
              <a:rPr lang="en-US" sz="2000" dirty="0" err="1"/>
              <a:t>Εκ</a:t>
            </a:r>
            <a:r>
              <a:rPr lang="en-US" sz="2000" dirty="0"/>
              <a:t>παιδευτική Αξιολόγηση </a:t>
            </a:r>
            <a:endParaRPr lang="el-GR" sz="2000" dirty="0"/>
          </a:p>
          <a:p>
            <a:pPr>
              <a:spcBef>
                <a:spcPts val="500"/>
              </a:spcBef>
            </a:pPr>
            <a:r>
              <a:rPr lang="en-US" sz="2000" dirty="0" err="1"/>
              <a:t>Αν</a:t>
            </a:r>
            <a:r>
              <a:rPr lang="en-US" sz="2000" dirty="0"/>
              <a:t>αλυτικά Προγράμματα </a:t>
            </a:r>
            <a:endParaRPr lang="el-GR" sz="2000" dirty="0"/>
          </a:p>
          <a:p>
            <a:pPr>
              <a:spcBef>
                <a:spcPts val="500"/>
              </a:spcBef>
            </a:pPr>
            <a:r>
              <a:rPr lang="el-GR" sz="2000" dirty="0"/>
              <a:t>Οργάνωση και διοίκηση της εκπαίδευσης </a:t>
            </a:r>
          </a:p>
          <a:p>
            <a:pPr>
              <a:spcBef>
                <a:spcPts val="500"/>
              </a:spcBef>
            </a:pPr>
            <a:r>
              <a:rPr lang="el-GR" sz="2000" dirty="0"/>
              <a:t>Σχεδιασμός εκπαιδευτικού έργου στο πλαίσιο της εκπαιδευτικής μονάδας </a:t>
            </a:r>
          </a:p>
          <a:p>
            <a:pPr>
              <a:spcBef>
                <a:spcPts val="500"/>
              </a:spcBef>
            </a:pPr>
            <a:r>
              <a:rPr lang="en-US" sz="2000" dirty="0" err="1"/>
              <a:t>Αν</a:t>
            </a:r>
            <a:r>
              <a:rPr lang="en-US" sz="2000" dirty="0"/>
              <a:t>απτυξιακή Ψυχολογία </a:t>
            </a:r>
            <a:endParaRPr lang="el-GR" sz="2000" dirty="0"/>
          </a:p>
          <a:p>
            <a:pPr>
              <a:spcBef>
                <a:spcPts val="500"/>
              </a:spcBef>
            </a:pPr>
            <a:r>
              <a:rPr lang="en-US" sz="2000" dirty="0" err="1"/>
              <a:t>Γνωστική</a:t>
            </a:r>
            <a:r>
              <a:rPr lang="en-US" sz="2000" dirty="0"/>
              <a:t> </a:t>
            </a:r>
            <a:r>
              <a:rPr lang="en-US" sz="2000" dirty="0" err="1"/>
              <a:t>Ψυχολογί</a:t>
            </a:r>
            <a:r>
              <a:rPr lang="en-US" sz="2000" dirty="0"/>
              <a:t>α ΙΙ </a:t>
            </a:r>
            <a:endParaRPr lang="el-GR" sz="2000" dirty="0"/>
          </a:p>
          <a:p>
            <a:pPr>
              <a:spcBef>
                <a:spcPts val="500"/>
              </a:spcBef>
            </a:pPr>
            <a:r>
              <a:rPr lang="en-US" sz="2000" dirty="0" err="1"/>
              <a:t>Εφη</a:t>
            </a:r>
            <a:r>
              <a:rPr lang="en-US" sz="2000" dirty="0"/>
              <a:t>βεία και αναδυομένη εκπαίδευση </a:t>
            </a:r>
            <a:endParaRPr lang="el-GR" sz="2000" dirty="0"/>
          </a:p>
        </p:txBody>
      </p:sp>
      <p:sp>
        <p:nvSpPr>
          <p:cNvPr id="9" name="Content Placeholder 3"/>
          <p:cNvSpPr txBox="1">
            <a:spLocks/>
          </p:cNvSpPr>
          <p:nvPr/>
        </p:nvSpPr>
        <p:spPr>
          <a:xfrm>
            <a:off x="673331" y="2174033"/>
            <a:ext cx="10839796" cy="774440"/>
          </a:xfrm>
          <a:prstGeom prst="rect">
            <a:avLst/>
          </a:prstGeom>
        </p:spPr>
        <p:txBody>
          <a:bodyP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l-GR" dirty="0"/>
              <a:t>Π</a:t>
            </a:r>
            <a:r>
              <a:rPr lang="el-GR" dirty="0" smtClean="0"/>
              <a:t>ροσφέρονται από το Παιδαγωγικό Τμήμα Δευτεροβάθμιας Εκπαίδευσης ή/και το Τμήμα Ψυχολογίας της Φιλοσοφικής Σχολής του </a:t>
            </a:r>
            <a:r>
              <a:rPr lang="el-GR" dirty="0"/>
              <a:t>ΕΚΠΑ και ο/η φοιτητής/-</a:t>
            </a:r>
            <a:r>
              <a:rPr lang="el-GR" dirty="0" err="1"/>
              <a:t>τρια</a:t>
            </a:r>
            <a:r>
              <a:rPr lang="el-GR" dirty="0"/>
              <a:t> επιλέγει </a:t>
            </a:r>
            <a:r>
              <a:rPr lang="el-GR" dirty="0" smtClean="0"/>
              <a:t>υποχρεωτικά 2.</a:t>
            </a:r>
          </a:p>
        </p:txBody>
      </p:sp>
      <p:sp>
        <p:nvSpPr>
          <p:cNvPr id="10" name="Content Placeholder 3"/>
          <p:cNvSpPr txBox="1">
            <a:spLocks/>
          </p:cNvSpPr>
          <p:nvPr/>
        </p:nvSpPr>
        <p:spPr>
          <a:xfrm>
            <a:off x="6337067" y="2972052"/>
            <a:ext cx="5533507" cy="388594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500"/>
              </a:spcBef>
            </a:pPr>
            <a:r>
              <a:rPr lang="el-GR" sz="2000" dirty="0"/>
              <a:t>Σχολική ψυχολογία: Σύνδεση θεωρίας και πράξης </a:t>
            </a:r>
          </a:p>
          <a:p>
            <a:pPr>
              <a:spcBef>
                <a:spcPts val="500"/>
              </a:spcBef>
            </a:pPr>
            <a:r>
              <a:rPr lang="en-US" sz="2000" dirty="0" err="1"/>
              <a:t>Σχολική</a:t>
            </a:r>
            <a:r>
              <a:rPr lang="en-US" sz="2000" dirty="0"/>
              <a:t> </a:t>
            </a:r>
            <a:r>
              <a:rPr lang="en-US" sz="2000" dirty="0" err="1"/>
              <a:t>Ψυχολογί</a:t>
            </a:r>
            <a:r>
              <a:rPr lang="en-US" sz="2000" dirty="0"/>
              <a:t>α </a:t>
            </a:r>
            <a:endParaRPr lang="el-GR" sz="2000" dirty="0"/>
          </a:p>
          <a:p>
            <a:pPr>
              <a:spcBef>
                <a:spcPts val="500"/>
              </a:spcBef>
            </a:pPr>
            <a:r>
              <a:rPr lang="en-US" sz="2000" dirty="0" err="1"/>
              <a:t>Ψυχολογί</a:t>
            </a:r>
            <a:r>
              <a:rPr lang="en-US" sz="2000" dirty="0"/>
              <a:t>α της μετανάστευσης </a:t>
            </a:r>
            <a:endParaRPr lang="el-GR" sz="2000" dirty="0"/>
          </a:p>
          <a:p>
            <a:pPr>
              <a:spcBef>
                <a:spcPts val="500"/>
              </a:spcBef>
            </a:pPr>
            <a:r>
              <a:rPr lang="en-US" sz="2000" dirty="0" err="1"/>
              <a:t>Γνωστική</a:t>
            </a:r>
            <a:r>
              <a:rPr lang="en-US" sz="2000" dirty="0"/>
              <a:t> </a:t>
            </a:r>
            <a:r>
              <a:rPr lang="en-US" sz="2000" dirty="0" err="1"/>
              <a:t>Ψυχολογί</a:t>
            </a:r>
            <a:r>
              <a:rPr lang="en-US" sz="2000" dirty="0"/>
              <a:t>α I </a:t>
            </a:r>
            <a:endParaRPr lang="el-GR" sz="2000" dirty="0"/>
          </a:p>
          <a:p>
            <a:pPr>
              <a:spcBef>
                <a:spcPts val="500"/>
              </a:spcBef>
            </a:pPr>
            <a:r>
              <a:rPr lang="en-US" sz="2000" dirty="0" err="1"/>
              <a:t>Ψυχολογί</a:t>
            </a:r>
            <a:r>
              <a:rPr lang="en-US" sz="2000" dirty="0"/>
              <a:t>α των μαθησιακών δυσκολιών </a:t>
            </a:r>
            <a:endParaRPr lang="el-GR" sz="2000" dirty="0"/>
          </a:p>
          <a:p>
            <a:pPr>
              <a:spcBef>
                <a:spcPts val="500"/>
              </a:spcBef>
            </a:pPr>
            <a:r>
              <a:rPr lang="en-US" sz="2000" dirty="0" err="1"/>
              <a:t>Δι</a:t>
            </a:r>
            <a:r>
              <a:rPr lang="en-US" sz="2000" dirty="0"/>
              <a:t>απολιτισμική Ψυχολογία </a:t>
            </a:r>
            <a:endParaRPr lang="el-GR" sz="2000" dirty="0"/>
          </a:p>
          <a:p>
            <a:pPr>
              <a:spcBef>
                <a:spcPts val="500"/>
              </a:spcBef>
            </a:pPr>
            <a:r>
              <a:rPr lang="el-GR" sz="2000" dirty="0"/>
              <a:t>Ψυχολογική συμβουλευτική στη σχολική κοινότητα </a:t>
            </a:r>
          </a:p>
          <a:p>
            <a:pPr>
              <a:spcBef>
                <a:spcPts val="500"/>
              </a:spcBef>
            </a:pPr>
            <a:r>
              <a:rPr lang="el-GR" sz="2000" dirty="0"/>
              <a:t>Πρόληψη και παρέμβαση στην οικογένεια και στο σχολείο </a:t>
            </a:r>
          </a:p>
          <a:p>
            <a:pPr>
              <a:spcBef>
                <a:spcPts val="500"/>
              </a:spcBef>
            </a:pPr>
            <a:r>
              <a:rPr lang="el-GR" sz="2000" dirty="0"/>
              <a:t>Οικογένεια και ανάπτυξη</a:t>
            </a:r>
          </a:p>
        </p:txBody>
      </p:sp>
    </p:spTree>
    <p:extLst>
      <p:ext uri="{BB962C8B-B14F-4D97-AF65-F5344CB8AC3E}">
        <p14:creationId xmlns:p14="http://schemas.microsoft.com/office/powerpoint/2010/main" val="40732526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886" y="1726164"/>
            <a:ext cx="11347530" cy="447869"/>
          </a:xfrm>
        </p:spPr>
        <p:txBody>
          <a:bodyPr>
            <a:normAutofit fontScale="90000"/>
          </a:bodyPr>
          <a:lstStyle/>
          <a:p>
            <a:pPr algn="ctr"/>
            <a:r>
              <a:rPr lang="el-GR" sz="3100" b="1" dirty="0">
                <a:solidFill>
                  <a:srgbClr val="0070C0"/>
                </a:solidFill>
              </a:rPr>
              <a:t>Θεματική περιοχή </a:t>
            </a:r>
            <a:r>
              <a:rPr lang="en-US" sz="3100" b="1" dirty="0" smtClean="0">
                <a:solidFill>
                  <a:srgbClr val="0070C0"/>
                </a:solidFill>
              </a:rPr>
              <a:t>2</a:t>
            </a:r>
            <a:r>
              <a:rPr lang="el-GR" sz="3100" b="1" dirty="0" smtClean="0">
                <a:solidFill>
                  <a:srgbClr val="0070C0"/>
                </a:solidFill>
              </a:rPr>
              <a:t>: </a:t>
            </a:r>
            <a:r>
              <a:rPr lang="el-GR" sz="3600" b="1" dirty="0">
                <a:solidFill>
                  <a:srgbClr val="0070C0"/>
                </a:solidFill>
                <a:latin typeface="+mn-lt"/>
              </a:rPr>
              <a:t>«Θέματα </a:t>
            </a:r>
            <a:r>
              <a:rPr lang="el-GR" sz="3600" b="1" dirty="0" smtClean="0">
                <a:solidFill>
                  <a:srgbClr val="0070C0"/>
                </a:solidFill>
                <a:latin typeface="+mn-lt"/>
              </a:rPr>
              <a:t>μάθησης και διδασκαλίας»</a:t>
            </a:r>
            <a:endParaRPr lang="el-GR" b="1" dirty="0">
              <a:solidFill>
                <a:srgbClr val="0070C0"/>
              </a:solidFill>
              <a:latin typeface="+mn-lt"/>
            </a:endParaRPr>
          </a:p>
        </p:txBody>
      </p:sp>
      <p:sp>
        <p:nvSpPr>
          <p:cNvPr id="4" name="Content Placeholder 3"/>
          <p:cNvSpPr>
            <a:spLocks noGrp="1"/>
          </p:cNvSpPr>
          <p:nvPr>
            <p:ph idx="1"/>
          </p:nvPr>
        </p:nvSpPr>
        <p:spPr>
          <a:xfrm>
            <a:off x="731521" y="2364131"/>
            <a:ext cx="10673541" cy="4211781"/>
          </a:xfrm>
        </p:spPr>
        <p:txBody>
          <a:bodyPr>
            <a:normAutofit/>
          </a:bodyPr>
          <a:lstStyle/>
          <a:p>
            <a:pPr marL="0" indent="0">
              <a:buNone/>
            </a:pPr>
            <a:r>
              <a:rPr lang="el-GR" dirty="0" smtClean="0"/>
              <a:t>Προσφέρονται από το </a:t>
            </a:r>
            <a:r>
              <a:rPr lang="el-GR" dirty="0"/>
              <a:t>Τμήμα Ισπανικής Γλώσσας και </a:t>
            </a:r>
            <a:r>
              <a:rPr lang="el-GR" dirty="0" smtClean="0"/>
              <a:t>Φιλολογίας και ο/η φοιτητής/</a:t>
            </a:r>
            <a:r>
              <a:rPr lang="el-GR" dirty="0"/>
              <a:t>-</a:t>
            </a:r>
            <a:r>
              <a:rPr lang="el-GR" dirty="0" err="1" smtClean="0"/>
              <a:t>τρια</a:t>
            </a:r>
            <a:r>
              <a:rPr lang="el-GR" dirty="0" smtClean="0"/>
              <a:t> επιλέγει υποχρεωτικά 2.</a:t>
            </a:r>
          </a:p>
          <a:p>
            <a:pPr marL="0" indent="0">
              <a:buNone/>
            </a:pPr>
            <a:endParaRPr lang="el-GR" sz="1800" dirty="0" smtClean="0"/>
          </a:p>
          <a:p>
            <a:pPr lvl="0"/>
            <a:r>
              <a:rPr lang="el-GR" dirty="0" smtClean="0"/>
              <a:t>Εφαρμοσμένη </a:t>
            </a:r>
            <a:r>
              <a:rPr lang="el-GR" dirty="0"/>
              <a:t>Γλωσσολογία στη Διδασκαλία – Εκμάθηση της Ισπανικής ως Ξένης Γλώσσας </a:t>
            </a:r>
          </a:p>
          <a:p>
            <a:pPr lvl="0"/>
            <a:r>
              <a:rPr lang="en-US" dirty="0" err="1" smtClean="0"/>
              <a:t>Εισ</a:t>
            </a:r>
            <a:r>
              <a:rPr lang="en-US" dirty="0" smtClean="0"/>
              <a:t>αγωγή </a:t>
            </a:r>
            <a:r>
              <a:rPr lang="en-US" dirty="0"/>
              <a:t>στην Ανάλυση Λαθών </a:t>
            </a:r>
            <a:endParaRPr lang="el-GR" dirty="0"/>
          </a:p>
          <a:p>
            <a:pPr lvl="0"/>
            <a:r>
              <a:rPr lang="el-GR" dirty="0" smtClean="0"/>
              <a:t>Τεχνολογίες </a:t>
            </a:r>
            <a:r>
              <a:rPr lang="el-GR" dirty="0"/>
              <a:t>της Πληροφορίας και της Επικοινωνίας (ΤΠΕ) στη διδασκαλία της Ισπανικής ως Ξένης Γλώσσας </a:t>
            </a:r>
          </a:p>
          <a:p>
            <a:pPr marL="0" indent="0">
              <a:buNone/>
            </a:pPr>
            <a:endParaRPr lang="el-GR" dirty="0" smtClean="0"/>
          </a:p>
        </p:txBody>
      </p:sp>
      <p:sp>
        <p:nvSpPr>
          <p:cNvPr id="5" name="Title 1"/>
          <p:cNvSpPr txBox="1">
            <a:spLocks/>
          </p:cNvSpPr>
          <p:nvPr/>
        </p:nvSpPr>
        <p:spPr>
          <a:xfrm>
            <a:off x="4322618" y="365126"/>
            <a:ext cx="7416798" cy="10849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l-GR" sz="2400" b="1" dirty="0">
                <a:solidFill>
                  <a:srgbClr val="0070C0"/>
                </a:solidFill>
              </a:rPr>
              <a:t>Τμήμα Ισπανικής Γλώσσας και Φιλολογίας</a:t>
            </a:r>
            <a:endParaRPr lang="el-GR" sz="2400" b="1" dirty="0">
              <a:solidFill>
                <a:srgbClr val="0070C0"/>
              </a:solidFill>
              <a:latin typeface="+mn-lt"/>
            </a:endParaRPr>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609599" y="411307"/>
            <a:ext cx="3177309" cy="1010659"/>
          </a:xfrm>
          <a:prstGeom prst="rect">
            <a:avLst/>
          </a:prstGeom>
        </p:spPr>
      </p:pic>
      <p:cxnSp>
        <p:nvCxnSpPr>
          <p:cNvPr id="7" name="Straight Connector 6"/>
          <p:cNvCxnSpPr/>
          <p:nvPr/>
        </p:nvCxnSpPr>
        <p:spPr>
          <a:xfrm>
            <a:off x="0" y="1524000"/>
            <a:ext cx="12192000" cy="0"/>
          </a:xfrm>
          <a:prstGeom prst="line">
            <a:avLst/>
          </a:prstGeom>
          <a:ln w="222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22620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1726164"/>
            <a:ext cx="10744202" cy="447869"/>
          </a:xfrm>
        </p:spPr>
        <p:txBody>
          <a:bodyPr>
            <a:normAutofit fontScale="90000"/>
          </a:bodyPr>
          <a:lstStyle/>
          <a:p>
            <a:pPr algn="ctr"/>
            <a:r>
              <a:rPr lang="el-GR" sz="3100" b="1" dirty="0">
                <a:solidFill>
                  <a:srgbClr val="0070C0"/>
                </a:solidFill>
              </a:rPr>
              <a:t>Θεματική περιοχή 3</a:t>
            </a:r>
            <a:r>
              <a:rPr lang="el-GR" sz="3100" b="1" dirty="0" smtClean="0">
                <a:solidFill>
                  <a:srgbClr val="0070C0"/>
                </a:solidFill>
              </a:rPr>
              <a:t>: </a:t>
            </a:r>
            <a:r>
              <a:rPr lang="el-GR" sz="3600" b="1" dirty="0" smtClean="0">
                <a:solidFill>
                  <a:srgbClr val="0070C0"/>
                </a:solidFill>
                <a:latin typeface="+mn-lt"/>
              </a:rPr>
              <a:t>«Ειδική Διδακτική και Πρακτική Άσκηση»</a:t>
            </a:r>
            <a:endParaRPr lang="el-GR" b="1" dirty="0">
              <a:solidFill>
                <a:srgbClr val="0070C0"/>
              </a:solidFill>
              <a:latin typeface="+mn-lt"/>
            </a:endParaRPr>
          </a:p>
        </p:txBody>
      </p:sp>
      <p:sp>
        <p:nvSpPr>
          <p:cNvPr id="4" name="Content Placeholder 3"/>
          <p:cNvSpPr>
            <a:spLocks noGrp="1"/>
          </p:cNvSpPr>
          <p:nvPr>
            <p:ph idx="1"/>
          </p:nvPr>
        </p:nvSpPr>
        <p:spPr>
          <a:xfrm>
            <a:off x="838200" y="2364131"/>
            <a:ext cx="10515600" cy="4211781"/>
          </a:xfrm>
        </p:spPr>
        <p:txBody>
          <a:bodyPr>
            <a:normAutofit/>
          </a:bodyPr>
          <a:lstStyle/>
          <a:p>
            <a:pPr marL="0" indent="0">
              <a:buNone/>
            </a:pPr>
            <a:r>
              <a:rPr lang="el-GR" dirty="0"/>
              <a:t>Προσφέρονται από το Τμήμα Ισπανικής Γλώσσας και Φιλολογίας και ο/η φοιτητής/-</a:t>
            </a:r>
            <a:r>
              <a:rPr lang="el-GR" dirty="0" err="1"/>
              <a:t>τρια</a:t>
            </a:r>
            <a:r>
              <a:rPr lang="el-GR" dirty="0"/>
              <a:t> επιλέγει </a:t>
            </a:r>
            <a:r>
              <a:rPr lang="el-GR" dirty="0" smtClean="0"/>
              <a:t>υποχρεωτικά </a:t>
            </a:r>
            <a:r>
              <a:rPr lang="el-GR" dirty="0"/>
              <a:t>2</a:t>
            </a:r>
            <a:r>
              <a:rPr lang="el-GR" dirty="0" smtClean="0"/>
              <a:t>.</a:t>
            </a:r>
          </a:p>
          <a:p>
            <a:pPr marL="0" indent="0">
              <a:buNone/>
            </a:pPr>
            <a:endParaRPr lang="el-GR" sz="1800" dirty="0"/>
          </a:p>
          <a:p>
            <a:pPr lvl="0"/>
            <a:r>
              <a:rPr lang="el-GR" dirty="0" smtClean="0"/>
              <a:t>Πρακτική </a:t>
            </a:r>
            <a:r>
              <a:rPr lang="el-GR" dirty="0"/>
              <a:t>Άσκηση στη Διδασκαλία της Ισπανικής ως Ξένης Γλώσσας </a:t>
            </a:r>
          </a:p>
          <a:p>
            <a:pPr lvl="0"/>
            <a:r>
              <a:rPr lang="en-US" dirty="0" err="1" smtClean="0"/>
              <a:t>Σχεδι</a:t>
            </a:r>
            <a:r>
              <a:rPr lang="en-US" dirty="0" smtClean="0"/>
              <a:t>ασμός </a:t>
            </a:r>
            <a:r>
              <a:rPr lang="en-US" dirty="0"/>
              <a:t>Γλωσσικού Μαθήματος </a:t>
            </a:r>
            <a:endParaRPr lang="el-GR" dirty="0"/>
          </a:p>
          <a:p>
            <a:r>
              <a:rPr lang="el-GR" dirty="0" smtClean="0"/>
              <a:t>Μεθοδολογικά </a:t>
            </a:r>
            <a:r>
              <a:rPr lang="el-GR" dirty="0"/>
              <a:t>Ρεύματα στη Διδασκαλία της Ισπανικής ως Ξένης Γλώσσας</a:t>
            </a:r>
            <a:endParaRPr lang="el-GR" dirty="0" smtClean="0"/>
          </a:p>
        </p:txBody>
      </p:sp>
      <p:sp>
        <p:nvSpPr>
          <p:cNvPr id="5" name="Title 1"/>
          <p:cNvSpPr txBox="1">
            <a:spLocks/>
          </p:cNvSpPr>
          <p:nvPr/>
        </p:nvSpPr>
        <p:spPr>
          <a:xfrm>
            <a:off x="4322618" y="365126"/>
            <a:ext cx="7416798" cy="10849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l-GR" sz="2400" b="1" dirty="0">
                <a:solidFill>
                  <a:srgbClr val="0070C0"/>
                </a:solidFill>
              </a:rPr>
              <a:t>Τμήμα Ισπανικής Γλώσσας και Φιλολογίας</a:t>
            </a:r>
            <a:endParaRPr lang="el-GR" sz="2400" b="1" dirty="0">
              <a:solidFill>
                <a:srgbClr val="0070C0"/>
              </a:solidFill>
              <a:latin typeface="+mn-lt"/>
            </a:endParaRPr>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609599" y="411307"/>
            <a:ext cx="3177309" cy="1010659"/>
          </a:xfrm>
          <a:prstGeom prst="rect">
            <a:avLst/>
          </a:prstGeom>
        </p:spPr>
      </p:pic>
      <p:cxnSp>
        <p:nvCxnSpPr>
          <p:cNvPr id="7" name="Straight Connector 6"/>
          <p:cNvCxnSpPr/>
          <p:nvPr/>
        </p:nvCxnSpPr>
        <p:spPr>
          <a:xfrm>
            <a:off x="0" y="1524000"/>
            <a:ext cx="12192000" cy="0"/>
          </a:xfrm>
          <a:prstGeom prst="line">
            <a:avLst/>
          </a:prstGeom>
          <a:ln w="222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77324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26164"/>
            <a:ext cx="10515600" cy="447869"/>
          </a:xfrm>
        </p:spPr>
        <p:txBody>
          <a:bodyPr>
            <a:normAutofit fontScale="90000"/>
          </a:bodyPr>
          <a:lstStyle/>
          <a:p>
            <a:pPr algn="ctr"/>
            <a:r>
              <a:rPr lang="el-GR" sz="3600" b="1" dirty="0" smtClean="0">
                <a:solidFill>
                  <a:srgbClr val="0070C0"/>
                </a:solidFill>
              </a:rPr>
              <a:t>Πιστοποίηση Παιδαγωγικής και Διδακτικής Επάρκειας</a:t>
            </a:r>
            <a:endParaRPr lang="el-GR" b="1" dirty="0">
              <a:solidFill>
                <a:srgbClr val="0070C0"/>
              </a:solidFill>
              <a:latin typeface="+mn-lt"/>
            </a:endParaRPr>
          </a:p>
        </p:txBody>
      </p:sp>
      <p:sp>
        <p:nvSpPr>
          <p:cNvPr id="4" name="Content Placeholder 3"/>
          <p:cNvSpPr>
            <a:spLocks noGrp="1"/>
          </p:cNvSpPr>
          <p:nvPr>
            <p:ph idx="1"/>
          </p:nvPr>
        </p:nvSpPr>
        <p:spPr>
          <a:xfrm>
            <a:off x="1163782" y="2364131"/>
            <a:ext cx="10025149" cy="4211781"/>
          </a:xfrm>
        </p:spPr>
        <p:txBody>
          <a:bodyPr>
            <a:normAutofit/>
          </a:bodyPr>
          <a:lstStyle/>
          <a:p>
            <a:pPr marL="0" indent="0">
              <a:lnSpc>
                <a:spcPct val="100000"/>
              </a:lnSpc>
              <a:buNone/>
            </a:pPr>
            <a:r>
              <a:rPr lang="el-GR" dirty="0" smtClean="0"/>
              <a:t>Ομοίως, το </a:t>
            </a:r>
            <a:r>
              <a:rPr lang="el-GR" dirty="0"/>
              <a:t>Τμήμα Ισπανικής Γλώσσας και Φιλολογίας, </a:t>
            </a:r>
            <a:r>
              <a:rPr lang="el-GR" dirty="0" smtClean="0"/>
              <a:t>μπορεί να χορηγεί Πιστοποίηση Παιδαγωγικής και Διδακτικής Επάρκειας σε </a:t>
            </a:r>
            <a:r>
              <a:rPr lang="el-GR" dirty="0"/>
              <a:t>αποφοίτους </a:t>
            </a:r>
            <a:r>
              <a:rPr lang="el-GR" dirty="0" smtClean="0"/>
              <a:t>ισοτίμων </a:t>
            </a:r>
            <a:r>
              <a:rPr lang="el-GR" dirty="0"/>
              <a:t>και αντιστοίχων Τμημάτων Ανωτάτων Εκπαιδευτικών Ιδρυμάτων της ημεδαπής ή αλλοδαπής, ύστερα από παρακολούθηση ομάδας </a:t>
            </a:r>
            <a:r>
              <a:rPr lang="el-GR" dirty="0" smtClean="0"/>
              <a:t>μαθημάτων, που </a:t>
            </a:r>
            <a:r>
              <a:rPr lang="el-GR" dirty="0"/>
              <a:t>ισούνται με 30 ECTS κατανεμημένα σε 2 </a:t>
            </a:r>
            <a:r>
              <a:rPr lang="el-GR" dirty="0" smtClean="0"/>
              <a:t>εξάμηνα σπουδών, στο </a:t>
            </a:r>
            <a:r>
              <a:rPr lang="el-GR" dirty="0"/>
              <a:t>πλαίσιο </a:t>
            </a:r>
            <a:r>
              <a:rPr lang="el-GR" dirty="0" smtClean="0"/>
              <a:t>του ΠΠΣ</a:t>
            </a:r>
            <a:r>
              <a:rPr lang="en-US" dirty="0" smtClean="0"/>
              <a:t>.</a:t>
            </a:r>
            <a:endParaRPr lang="el-GR" dirty="0" smtClean="0"/>
          </a:p>
        </p:txBody>
      </p:sp>
      <p:sp>
        <p:nvSpPr>
          <p:cNvPr id="5" name="Title 1"/>
          <p:cNvSpPr txBox="1">
            <a:spLocks/>
          </p:cNvSpPr>
          <p:nvPr/>
        </p:nvSpPr>
        <p:spPr>
          <a:xfrm>
            <a:off x="4322618" y="365126"/>
            <a:ext cx="7416798" cy="10849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l-GR" sz="2400" b="1" dirty="0">
                <a:solidFill>
                  <a:srgbClr val="0070C0"/>
                </a:solidFill>
              </a:rPr>
              <a:t>Τμήμα Ισπανικής Γλώσσας και Φιλολογίας</a:t>
            </a:r>
            <a:endParaRPr lang="el-GR" sz="2400" b="1" dirty="0">
              <a:solidFill>
                <a:srgbClr val="0070C0"/>
              </a:solidFill>
              <a:latin typeface="+mn-lt"/>
            </a:endParaRPr>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609599" y="411307"/>
            <a:ext cx="3177309" cy="1010659"/>
          </a:xfrm>
          <a:prstGeom prst="rect">
            <a:avLst/>
          </a:prstGeom>
        </p:spPr>
      </p:pic>
      <p:cxnSp>
        <p:nvCxnSpPr>
          <p:cNvPr id="7" name="Straight Connector 6"/>
          <p:cNvCxnSpPr/>
          <p:nvPr/>
        </p:nvCxnSpPr>
        <p:spPr>
          <a:xfrm>
            <a:off x="0" y="1524000"/>
            <a:ext cx="12192000" cy="0"/>
          </a:xfrm>
          <a:prstGeom prst="line">
            <a:avLst/>
          </a:prstGeom>
          <a:ln w="222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54297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26164"/>
            <a:ext cx="10515600" cy="447869"/>
          </a:xfrm>
        </p:spPr>
        <p:txBody>
          <a:bodyPr>
            <a:normAutofit fontScale="90000"/>
          </a:bodyPr>
          <a:lstStyle/>
          <a:p>
            <a:pPr algn="ctr"/>
            <a:r>
              <a:rPr lang="el-GR" sz="3600" b="1" dirty="0" smtClean="0">
                <a:solidFill>
                  <a:srgbClr val="0070C0"/>
                </a:solidFill>
              </a:rPr>
              <a:t>Επαγγελματική Κατάρτιση</a:t>
            </a:r>
            <a:endParaRPr lang="el-GR" b="1" dirty="0">
              <a:solidFill>
                <a:srgbClr val="0070C0"/>
              </a:solidFill>
              <a:latin typeface="+mn-lt"/>
            </a:endParaRPr>
          </a:p>
        </p:txBody>
      </p:sp>
      <p:sp>
        <p:nvSpPr>
          <p:cNvPr id="4" name="Content Placeholder 3"/>
          <p:cNvSpPr>
            <a:spLocks noGrp="1"/>
          </p:cNvSpPr>
          <p:nvPr>
            <p:ph idx="1"/>
          </p:nvPr>
        </p:nvSpPr>
        <p:spPr>
          <a:xfrm>
            <a:off x="838200" y="2339192"/>
            <a:ext cx="10515600" cy="4211781"/>
          </a:xfrm>
        </p:spPr>
        <p:txBody>
          <a:bodyPr>
            <a:normAutofit fontScale="92500" lnSpcReduction="10000"/>
          </a:bodyPr>
          <a:lstStyle/>
          <a:p>
            <a:pPr>
              <a:lnSpc>
                <a:spcPct val="110000"/>
              </a:lnSpc>
            </a:pPr>
            <a:r>
              <a:rPr lang="el-GR" dirty="0" smtClean="0"/>
              <a:t>Το </a:t>
            </a:r>
            <a:r>
              <a:rPr lang="el-GR" dirty="0"/>
              <a:t>ΠΠΣ του Τμήματος προετοιμάζει άρτια καταρτισμένους </a:t>
            </a:r>
            <a:r>
              <a:rPr lang="el-GR" b="1" dirty="0"/>
              <a:t>καθηγητές της Ισπανικής Γλώσσας</a:t>
            </a:r>
            <a:r>
              <a:rPr lang="el-GR" dirty="0"/>
              <a:t>, ικανούς </a:t>
            </a:r>
            <a:r>
              <a:rPr lang="el-GR" b="1" dirty="0"/>
              <a:t>μεταφραστές</a:t>
            </a:r>
            <a:r>
              <a:rPr lang="el-GR" dirty="0"/>
              <a:t> καθώς και </a:t>
            </a:r>
            <a:r>
              <a:rPr lang="el-GR" b="1" dirty="0"/>
              <a:t>νέους επιστήμονες </a:t>
            </a:r>
            <a:r>
              <a:rPr lang="el-GR" dirty="0"/>
              <a:t>που διαθέτουν τα βασικά εφόδια για να ασχοληθούν με την περαιτέρω έρευνα στη γλώσσα, μετάφραση, γλωσσολογία, λογοτεχνία / κριτική λογοτεχνίας και πολιτισμό της Ισπανίας και της Λατινικής Αμερικής, σε μεταπτυχιακό και διδακτορικό επίπεδο σε πανεπιστημιακά ιδρύματα εσωτερικού ή εξωτερικού. </a:t>
            </a:r>
          </a:p>
          <a:p>
            <a:pPr>
              <a:lnSpc>
                <a:spcPct val="110000"/>
              </a:lnSpc>
            </a:pPr>
            <a:r>
              <a:rPr lang="el-GR" dirty="0"/>
              <a:t>Με υπουργική απόφαση, έχει συσταθεί </a:t>
            </a:r>
            <a:r>
              <a:rPr lang="el-GR" b="1" dirty="0" smtClean="0"/>
              <a:t>Κλάδος </a:t>
            </a:r>
            <a:r>
              <a:rPr lang="el-GR" b="1" dirty="0"/>
              <a:t>ΠΕ40 Ισπανικής </a:t>
            </a:r>
            <a:r>
              <a:rPr lang="el-GR" b="1" dirty="0" smtClean="0"/>
              <a:t>Γλώσσας</a:t>
            </a:r>
            <a:r>
              <a:rPr lang="el-GR" dirty="0" smtClean="0"/>
              <a:t> </a:t>
            </a:r>
            <a:r>
              <a:rPr lang="el-GR" dirty="0"/>
              <a:t>(ΦΕΚ Β 1802/31-8-2009), δίνοντας στους αποφοίτους του Τμήματος τη δυνατότητα διορισμού τους στην δευτεροβάθμια εκπαίδευση</a:t>
            </a:r>
            <a:r>
              <a:rPr lang="el-GR" dirty="0" smtClean="0"/>
              <a:t>.</a:t>
            </a:r>
          </a:p>
        </p:txBody>
      </p:sp>
      <p:sp>
        <p:nvSpPr>
          <p:cNvPr id="5" name="Title 1"/>
          <p:cNvSpPr txBox="1">
            <a:spLocks/>
          </p:cNvSpPr>
          <p:nvPr/>
        </p:nvSpPr>
        <p:spPr>
          <a:xfrm>
            <a:off x="4322618" y="365126"/>
            <a:ext cx="7416798" cy="10849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l-GR" sz="2400" b="1" dirty="0">
                <a:solidFill>
                  <a:srgbClr val="0070C0"/>
                </a:solidFill>
              </a:rPr>
              <a:t>Τμήμα Ισπανικής Γλώσσας και Φιλολογίας</a:t>
            </a:r>
            <a:endParaRPr lang="el-GR" sz="2400" b="1" dirty="0">
              <a:solidFill>
                <a:srgbClr val="0070C0"/>
              </a:solidFill>
              <a:latin typeface="+mn-lt"/>
            </a:endParaRPr>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609599" y="411307"/>
            <a:ext cx="3177309" cy="1010659"/>
          </a:xfrm>
          <a:prstGeom prst="rect">
            <a:avLst/>
          </a:prstGeom>
        </p:spPr>
      </p:pic>
      <p:cxnSp>
        <p:nvCxnSpPr>
          <p:cNvPr id="7" name="Straight Connector 6"/>
          <p:cNvCxnSpPr/>
          <p:nvPr/>
        </p:nvCxnSpPr>
        <p:spPr>
          <a:xfrm>
            <a:off x="0" y="1524000"/>
            <a:ext cx="12192000" cy="0"/>
          </a:xfrm>
          <a:prstGeom prst="line">
            <a:avLst/>
          </a:prstGeom>
          <a:ln w="222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27280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26164"/>
            <a:ext cx="10515600" cy="447869"/>
          </a:xfrm>
        </p:spPr>
        <p:txBody>
          <a:bodyPr>
            <a:normAutofit fontScale="90000"/>
          </a:bodyPr>
          <a:lstStyle/>
          <a:p>
            <a:pPr algn="ctr"/>
            <a:r>
              <a:rPr lang="el-GR" sz="3600" b="1" dirty="0" smtClean="0">
                <a:solidFill>
                  <a:srgbClr val="0070C0"/>
                </a:solidFill>
              </a:rPr>
              <a:t>ΠΡΑΚΤΙΚΗ ΑΣΚΗΣΗ</a:t>
            </a:r>
            <a:endParaRPr lang="el-GR" b="1" dirty="0">
              <a:solidFill>
                <a:srgbClr val="0070C0"/>
              </a:solidFill>
              <a:latin typeface="+mn-lt"/>
            </a:endParaRPr>
          </a:p>
        </p:txBody>
      </p:sp>
      <p:sp>
        <p:nvSpPr>
          <p:cNvPr id="4" name="Content Placeholder 3"/>
          <p:cNvSpPr>
            <a:spLocks noGrp="1"/>
          </p:cNvSpPr>
          <p:nvPr>
            <p:ph idx="1"/>
          </p:nvPr>
        </p:nvSpPr>
        <p:spPr>
          <a:xfrm>
            <a:off x="838200" y="2364131"/>
            <a:ext cx="10515600" cy="4211781"/>
          </a:xfrm>
        </p:spPr>
        <p:txBody>
          <a:bodyPr>
            <a:normAutofit fontScale="85000" lnSpcReduction="20000"/>
          </a:bodyPr>
          <a:lstStyle/>
          <a:p>
            <a:pPr marL="0" indent="0">
              <a:lnSpc>
                <a:spcPct val="110000"/>
              </a:lnSpc>
              <a:buNone/>
            </a:pPr>
            <a:r>
              <a:rPr lang="el-GR" dirty="0"/>
              <a:t>Το Τμήμα προσφέρει στους φοιτητές του τη δυνατότητα εργασιακής εμπειρίας, μέσω της συμμετοχής τους στο </a:t>
            </a:r>
            <a:r>
              <a:rPr lang="el-GR" b="1" dirty="0"/>
              <a:t>μάθημα </a:t>
            </a:r>
            <a:r>
              <a:rPr lang="el-GR" b="1" dirty="0" smtClean="0"/>
              <a:t>«Πρακτική </a:t>
            </a:r>
            <a:r>
              <a:rPr lang="el-GR" b="1" dirty="0"/>
              <a:t>Άσκηση στη Διδασκαλία της Ισπανικής ως Ξένης </a:t>
            </a:r>
            <a:r>
              <a:rPr lang="el-GR" b="1" dirty="0" smtClean="0"/>
              <a:t>Γλώσσας»</a:t>
            </a:r>
            <a:r>
              <a:rPr lang="el-GR" dirty="0" smtClean="0"/>
              <a:t>, ένα </a:t>
            </a:r>
            <a:r>
              <a:rPr lang="el-GR" dirty="0"/>
              <a:t>από τα προσφερόμενα μαθήματα για την απόκτηση </a:t>
            </a:r>
            <a:r>
              <a:rPr lang="el-GR" dirty="0" smtClean="0"/>
              <a:t>Πιστοποίησης Παιδαγωγικής </a:t>
            </a:r>
            <a:r>
              <a:rPr lang="el-GR" dirty="0"/>
              <a:t>και Διδακτικής </a:t>
            </a:r>
            <a:r>
              <a:rPr lang="el-GR" dirty="0" smtClean="0"/>
              <a:t>Επάρκειας. </a:t>
            </a:r>
          </a:p>
          <a:p>
            <a:pPr>
              <a:lnSpc>
                <a:spcPct val="110000"/>
              </a:lnSpc>
            </a:pPr>
            <a:r>
              <a:rPr lang="el-GR" dirty="0" smtClean="0"/>
              <a:t>Διάρκεια</a:t>
            </a:r>
            <a:r>
              <a:rPr lang="en-US" dirty="0" smtClean="0"/>
              <a:t> </a:t>
            </a:r>
            <a:r>
              <a:rPr lang="el-GR" smtClean="0"/>
              <a:t>πρακτικής: </a:t>
            </a:r>
            <a:r>
              <a:rPr lang="el-GR" dirty="0" smtClean="0"/>
              <a:t>ένας μήνας </a:t>
            </a:r>
          </a:p>
          <a:p>
            <a:pPr>
              <a:lnSpc>
                <a:spcPct val="110000"/>
              </a:lnSpc>
            </a:pPr>
            <a:r>
              <a:rPr lang="el-GR" dirty="0" smtClean="0"/>
              <a:t>Εκπαιδευτικά κέντρα: σχολεία</a:t>
            </a:r>
            <a:r>
              <a:rPr lang="el-GR" dirty="0"/>
              <a:t>, Διδασκαλείο Ξένων Γλωσσών του Εθνικού και Καποδιστριακού Πανεπιστημίου </a:t>
            </a:r>
            <a:r>
              <a:rPr lang="el-GR" dirty="0" smtClean="0"/>
              <a:t>Αθηνών</a:t>
            </a:r>
          </a:p>
          <a:p>
            <a:pPr>
              <a:lnSpc>
                <a:spcPct val="110000"/>
              </a:lnSpc>
            </a:pPr>
            <a:r>
              <a:rPr lang="el-GR" dirty="0" smtClean="0"/>
              <a:t>Αξιολόγηση: Παρουσίαση </a:t>
            </a:r>
            <a:r>
              <a:rPr lang="el-GR" dirty="0" err="1" smtClean="0"/>
              <a:t>μικροδιδασκαλιών</a:t>
            </a:r>
            <a:r>
              <a:rPr lang="el-GR" dirty="0" smtClean="0"/>
              <a:t> </a:t>
            </a:r>
            <a:r>
              <a:rPr lang="el-GR" dirty="0"/>
              <a:t>σύμφωνα με τις σύγχρονες διδακτικές </a:t>
            </a:r>
            <a:r>
              <a:rPr lang="el-GR" dirty="0" smtClean="0"/>
              <a:t>μεθόδους. </a:t>
            </a:r>
          </a:p>
          <a:p>
            <a:pPr>
              <a:lnSpc>
                <a:spcPct val="110000"/>
              </a:lnSpc>
            </a:pPr>
            <a:r>
              <a:rPr lang="el-GR" dirty="0" smtClean="0"/>
              <a:t>Στόχος: Η βελτίωση </a:t>
            </a:r>
            <a:r>
              <a:rPr lang="el-GR" dirty="0"/>
              <a:t>της παιδαγωγικής ικανότητας του </a:t>
            </a:r>
            <a:r>
              <a:rPr lang="el-GR" dirty="0" smtClean="0"/>
              <a:t>φοιτητή.</a:t>
            </a:r>
          </a:p>
        </p:txBody>
      </p:sp>
      <p:sp>
        <p:nvSpPr>
          <p:cNvPr id="5" name="Title 1"/>
          <p:cNvSpPr txBox="1">
            <a:spLocks/>
          </p:cNvSpPr>
          <p:nvPr/>
        </p:nvSpPr>
        <p:spPr>
          <a:xfrm>
            <a:off x="4322618" y="365126"/>
            <a:ext cx="7416798" cy="10849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l-GR" sz="2400" b="1" dirty="0">
                <a:solidFill>
                  <a:srgbClr val="0070C0"/>
                </a:solidFill>
              </a:rPr>
              <a:t>Τμήμα Ισπανικής Γλώσσας και Φιλολογίας</a:t>
            </a:r>
            <a:endParaRPr lang="el-GR" sz="2400" b="1" dirty="0">
              <a:solidFill>
                <a:srgbClr val="0070C0"/>
              </a:solidFill>
              <a:latin typeface="+mn-lt"/>
            </a:endParaRPr>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609599" y="411307"/>
            <a:ext cx="3177309" cy="1010659"/>
          </a:xfrm>
          <a:prstGeom prst="rect">
            <a:avLst/>
          </a:prstGeom>
        </p:spPr>
      </p:pic>
      <p:cxnSp>
        <p:nvCxnSpPr>
          <p:cNvPr id="7" name="Straight Connector 6"/>
          <p:cNvCxnSpPr/>
          <p:nvPr/>
        </p:nvCxnSpPr>
        <p:spPr>
          <a:xfrm>
            <a:off x="0" y="1524000"/>
            <a:ext cx="12192000" cy="0"/>
          </a:xfrm>
          <a:prstGeom prst="line">
            <a:avLst/>
          </a:prstGeom>
          <a:ln w="222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498823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26164"/>
            <a:ext cx="10515600" cy="447869"/>
          </a:xfrm>
        </p:spPr>
        <p:txBody>
          <a:bodyPr>
            <a:normAutofit fontScale="90000"/>
          </a:bodyPr>
          <a:lstStyle/>
          <a:p>
            <a:pPr algn="ctr"/>
            <a:r>
              <a:rPr lang="el-GR" sz="3600" b="1" dirty="0" smtClean="0">
                <a:solidFill>
                  <a:srgbClr val="0070C0"/>
                </a:solidFill>
              </a:rPr>
              <a:t>ΠΡΑΚΤΙΚΗ ΑΣΚΗΣΗ (ΕΣΠΑ)</a:t>
            </a:r>
            <a:endParaRPr lang="el-GR" b="1" dirty="0">
              <a:solidFill>
                <a:srgbClr val="0070C0"/>
              </a:solidFill>
              <a:latin typeface="+mn-lt"/>
            </a:endParaRPr>
          </a:p>
        </p:txBody>
      </p:sp>
      <p:sp>
        <p:nvSpPr>
          <p:cNvPr id="4" name="Content Placeholder 3"/>
          <p:cNvSpPr>
            <a:spLocks noGrp="1"/>
          </p:cNvSpPr>
          <p:nvPr>
            <p:ph idx="1"/>
          </p:nvPr>
        </p:nvSpPr>
        <p:spPr>
          <a:xfrm>
            <a:off x="838200" y="2314253"/>
            <a:ext cx="10515600" cy="4211781"/>
          </a:xfrm>
        </p:spPr>
        <p:txBody>
          <a:bodyPr>
            <a:noAutofit/>
          </a:bodyPr>
          <a:lstStyle/>
          <a:p>
            <a:pPr marL="0" indent="0">
              <a:buNone/>
            </a:pPr>
            <a:r>
              <a:rPr lang="el-GR" sz="2000" dirty="0" smtClean="0"/>
              <a:t>Με το </a:t>
            </a:r>
            <a:r>
              <a:rPr lang="el-GR" sz="2000" dirty="0"/>
              <a:t>πρόγραμμα Πρακτικής Άσκησης μέσω </a:t>
            </a:r>
            <a:r>
              <a:rPr lang="el-GR" sz="2000" dirty="0" smtClean="0"/>
              <a:t>ΕΣΠΑ οι </a:t>
            </a:r>
            <a:r>
              <a:rPr lang="el-GR" sz="2000" dirty="0"/>
              <a:t>φοιτητές/</a:t>
            </a:r>
            <a:r>
              <a:rPr lang="el-GR" sz="2000" dirty="0" err="1"/>
              <a:t>τριες</a:t>
            </a:r>
            <a:r>
              <a:rPr lang="el-GR" sz="2000" dirty="0"/>
              <a:t> του Τμήματος έχουν την ευκαιρία να γνωρίσουν εκπαιδευτικούς και επαγγελματικούς χώρους σχετικούς με το αντικείμενο σπουδών τους και να αποκτήσουν </a:t>
            </a:r>
            <a:r>
              <a:rPr lang="el-GR" sz="2000" dirty="0" smtClean="0"/>
              <a:t>πολύτιμη εμπειρία. </a:t>
            </a:r>
          </a:p>
          <a:p>
            <a:r>
              <a:rPr lang="el-GR" sz="2000" dirty="0" smtClean="0"/>
              <a:t>Συνεργασία με </a:t>
            </a:r>
            <a:r>
              <a:rPr lang="el-GR" sz="2000" dirty="0"/>
              <a:t>δημόσιους και ιδιωτικούς </a:t>
            </a:r>
            <a:r>
              <a:rPr lang="el-GR" sz="2000" dirty="0" smtClean="0"/>
              <a:t>φορείς: </a:t>
            </a:r>
            <a:r>
              <a:rPr lang="el-GR" sz="2000" dirty="0"/>
              <a:t>σχολεία, </a:t>
            </a:r>
            <a:r>
              <a:rPr lang="el-GR" sz="2000" dirty="0" smtClean="0"/>
              <a:t>το Ινστιτούτο </a:t>
            </a:r>
            <a:r>
              <a:rPr lang="el-GR" sz="2000" dirty="0" err="1"/>
              <a:t>Θερβάντες</a:t>
            </a:r>
            <a:r>
              <a:rPr lang="el-GR" sz="2000" dirty="0"/>
              <a:t>, ελληνικούς και ευρωπαϊκούς εκδοτικούς οίκους, μεταφραστικά γραφεία, </a:t>
            </a:r>
            <a:r>
              <a:rPr lang="el-GR" sz="2000" dirty="0" smtClean="0"/>
              <a:t>το Υπουργείο </a:t>
            </a:r>
            <a:r>
              <a:rPr lang="el-GR" sz="2000" dirty="0"/>
              <a:t>Εξωτερικών, τη Βουλή των Ελλήνων, το Φεστιβάλ Αθηνών, Δημοσιογραφικούς οργανισμούς, τον ΕΟΤ κ.λπ. </a:t>
            </a:r>
            <a:endParaRPr lang="el-GR" sz="2000" dirty="0" smtClean="0"/>
          </a:p>
          <a:p>
            <a:r>
              <a:rPr lang="el-GR" sz="2000" dirty="0" smtClean="0"/>
              <a:t>Διάρκεια: τρεις </a:t>
            </a:r>
            <a:r>
              <a:rPr lang="el-GR" sz="2000" dirty="0"/>
              <a:t>μήνες. </a:t>
            </a:r>
            <a:endParaRPr lang="el-GR" sz="2000" dirty="0" smtClean="0"/>
          </a:p>
          <a:p>
            <a:r>
              <a:rPr lang="el-GR" sz="2000" dirty="0" smtClean="0"/>
              <a:t>Αριθμός φοιτητών: ορίζεται </a:t>
            </a:r>
            <a:r>
              <a:rPr lang="el-GR" sz="2000" dirty="0"/>
              <a:t>ανά ακαδημαϊκό έτος από το γραφείο Πρακτικής Άσκησης του ΕΚΠΑ. </a:t>
            </a:r>
            <a:endParaRPr lang="el-GR" sz="2000" dirty="0" smtClean="0"/>
          </a:p>
          <a:p>
            <a:r>
              <a:rPr lang="el-GR" sz="2000" dirty="0" smtClean="0"/>
              <a:t>Διαδικασία επιλογής: Προκήρυξη για </a:t>
            </a:r>
            <a:r>
              <a:rPr lang="el-GR" sz="2000" dirty="0"/>
              <a:t>τις θέσεις της Πρακτικής Άσκησης </a:t>
            </a:r>
            <a:r>
              <a:rPr lang="el-GR" sz="2000" dirty="0" smtClean="0"/>
              <a:t>σύμφωνα με τον Εσωτερικό Κανονισμό </a:t>
            </a:r>
            <a:r>
              <a:rPr lang="el-GR" sz="2000" dirty="0"/>
              <a:t>Πρακτικής Άσκησης του </a:t>
            </a:r>
            <a:r>
              <a:rPr lang="el-GR" sz="2000" dirty="0" smtClean="0"/>
              <a:t>Τμήματος. </a:t>
            </a:r>
          </a:p>
          <a:p>
            <a:r>
              <a:rPr lang="el-GR" sz="2000" dirty="0" smtClean="0"/>
              <a:t>Αξιολόγηση: Η </a:t>
            </a:r>
            <a:r>
              <a:rPr lang="el-GR" sz="2000" dirty="0"/>
              <a:t>πορεία των φοιτητών παρακολουθείται από τον Επιστημονικό Υπεύθυνο του Προγράμματος. Τα μέχρι τώρα αποτελέσματα του προγράμματος Πρακτικής Άσκησης είναι ικανοποιητικά για όλα τα εμπλεκόμενα μέλη.</a:t>
            </a:r>
            <a:endParaRPr lang="el-GR" sz="2000" dirty="0" smtClean="0"/>
          </a:p>
        </p:txBody>
      </p:sp>
      <p:sp>
        <p:nvSpPr>
          <p:cNvPr id="5" name="Title 1"/>
          <p:cNvSpPr txBox="1">
            <a:spLocks/>
          </p:cNvSpPr>
          <p:nvPr/>
        </p:nvSpPr>
        <p:spPr>
          <a:xfrm>
            <a:off x="4322618" y="365126"/>
            <a:ext cx="7416798" cy="10849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l-GR" sz="2400" b="1" dirty="0">
                <a:solidFill>
                  <a:srgbClr val="0070C0"/>
                </a:solidFill>
              </a:rPr>
              <a:t>Τμήμα Ισπανικής Γλώσσας και Φιλολογίας</a:t>
            </a:r>
            <a:endParaRPr lang="el-GR" sz="2400" b="1" dirty="0">
              <a:solidFill>
                <a:srgbClr val="0070C0"/>
              </a:solidFill>
              <a:latin typeface="+mn-lt"/>
            </a:endParaRPr>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609599" y="411307"/>
            <a:ext cx="3177309" cy="1010659"/>
          </a:xfrm>
          <a:prstGeom prst="rect">
            <a:avLst/>
          </a:prstGeom>
        </p:spPr>
      </p:pic>
      <p:cxnSp>
        <p:nvCxnSpPr>
          <p:cNvPr id="7" name="Straight Connector 6"/>
          <p:cNvCxnSpPr/>
          <p:nvPr/>
        </p:nvCxnSpPr>
        <p:spPr>
          <a:xfrm>
            <a:off x="0" y="1524000"/>
            <a:ext cx="12192000" cy="0"/>
          </a:xfrm>
          <a:prstGeom prst="line">
            <a:avLst/>
          </a:prstGeom>
          <a:ln w="222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81591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38200" y="5353392"/>
            <a:ext cx="8305799" cy="1102730"/>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723207" y="2192869"/>
            <a:ext cx="2094808" cy="49214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1726164"/>
            <a:ext cx="10515600" cy="447869"/>
          </a:xfrm>
        </p:spPr>
        <p:txBody>
          <a:bodyPr>
            <a:normAutofit fontScale="90000"/>
          </a:bodyPr>
          <a:lstStyle/>
          <a:p>
            <a:pPr algn="ctr"/>
            <a:r>
              <a:rPr lang="el-GR" sz="3600" b="1" dirty="0" smtClean="0">
                <a:solidFill>
                  <a:srgbClr val="0070C0"/>
                </a:solidFill>
              </a:rPr>
              <a:t>Ευρωπαϊκά Εκπαιδευτικά Προγράμματα</a:t>
            </a:r>
            <a:endParaRPr lang="el-GR" b="1" dirty="0">
              <a:solidFill>
                <a:srgbClr val="0070C0"/>
              </a:solidFill>
              <a:latin typeface="+mn-lt"/>
            </a:endParaRPr>
          </a:p>
        </p:txBody>
      </p:sp>
      <p:sp>
        <p:nvSpPr>
          <p:cNvPr id="4" name="Content Placeholder 3"/>
          <p:cNvSpPr>
            <a:spLocks noGrp="1"/>
          </p:cNvSpPr>
          <p:nvPr>
            <p:ph idx="1"/>
          </p:nvPr>
        </p:nvSpPr>
        <p:spPr>
          <a:xfrm>
            <a:off x="838200" y="2243668"/>
            <a:ext cx="10515600" cy="582660"/>
          </a:xfrm>
        </p:spPr>
        <p:txBody>
          <a:bodyPr>
            <a:normAutofit/>
          </a:bodyPr>
          <a:lstStyle/>
          <a:p>
            <a:pPr>
              <a:buFont typeface="Wingdings" panose="05000000000000000000" pitchFamily="2" charset="2"/>
              <a:buChar char="Ø"/>
            </a:pPr>
            <a:r>
              <a:rPr lang="en-US" sz="2400" b="1" dirty="0" smtClean="0">
                <a:solidFill>
                  <a:schemeClr val="bg1"/>
                </a:solidFill>
              </a:rPr>
              <a:t>ERASMUS+</a:t>
            </a:r>
            <a:r>
              <a:rPr lang="el-GR" sz="2400" b="1" dirty="0" smtClean="0">
                <a:solidFill>
                  <a:schemeClr val="bg1"/>
                </a:solidFill>
              </a:rPr>
              <a:t> </a:t>
            </a:r>
            <a:r>
              <a:rPr lang="en-US" sz="2400" dirty="0">
                <a:solidFill>
                  <a:schemeClr val="bg1"/>
                </a:solidFill>
              </a:rPr>
              <a:t> </a:t>
            </a:r>
            <a:r>
              <a:rPr lang="en-US" sz="2400" dirty="0" smtClean="0">
                <a:solidFill>
                  <a:schemeClr val="bg1"/>
                </a:solidFill>
              </a:rPr>
              <a:t>   </a:t>
            </a:r>
            <a:r>
              <a:rPr lang="el-GR" sz="2400" dirty="0" smtClean="0"/>
              <a:t>Διμερείς συμφωνίες με Ευρωπαϊκά Πανεπιστήμια</a:t>
            </a:r>
          </a:p>
          <a:p>
            <a:pPr marL="0" indent="0">
              <a:buNone/>
            </a:pPr>
            <a:endParaRPr lang="en-US" b="1" dirty="0" smtClean="0"/>
          </a:p>
        </p:txBody>
      </p:sp>
      <p:sp>
        <p:nvSpPr>
          <p:cNvPr id="5" name="Title 1"/>
          <p:cNvSpPr txBox="1">
            <a:spLocks/>
          </p:cNvSpPr>
          <p:nvPr/>
        </p:nvSpPr>
        <p:spPr>
          <a:xfrm>
            <a:off x="4322618" y="365126"/>
            <a:ext cx="7416798" cy="10849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l-GR" sz="2400" b="1" dirty="0">
                <a:solidFill>
                  <a:srgbClr val="0070C0"/>
                </a:solidFill>
              </a:rPr>
              <a:t>Τμήμα Ισπανικής Γλώσσας και Φιλολογίας</a:t>
            </a:r>
            <a:endParaRPr lang="el-GR" sz="2400" b="1" dirty="0">
              <a:solidFill>
                <a:srgbClr val="0070C0"/>
              </a:solidFill>
              <a:latin typeface="+mn-lt"/>
            </a:endParaRPr>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609599" y="411307"/>
            <a:ext cx="3177309" cy="1010659"/>
          </a:xfrm>
          <a:prstGeom prst="rect">
            <a:avLst/>
          </a:prstGeom>
        </p:spPr>
      </p:pic>
      <p:cxnSp>
        <p:nvCxnSpPr>
          <p:cNvPr id="7" name="Straight Connector 6"/>
          <p:cNvCxnSpPr/>
          <p:nvPr/>
        </p:nvCxnSpPr>
        <p:spPr>
          <a:xfrm>
            <a:off x="0" y="1524000"/>
            <a:ext cx="12192000"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8" name="Content Placeholder 3"/>
          <p:cNvSpPr txBox="1">
            <a:spLocks/>
          </p:cNvSpPr>
          <p:nvPr/>
        </p:nvSpPr>
        <p:spPr>
          <a:xfrm>
            <a:off x="838200" y="2878116"/>
            <a:ext cx="10727267" cy="2475276"/>
          </a:xfrm>
          <a:prstGeom prst="rect">
            <a:avLst/>
          </a:prstGeom>
        </p:spPr>
        <p:txBody>
          <a:bodyPr vert="horz" lIns="91440" tIns="45720" rIns="91440" bIns="45720" numCol="2"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dirty="0" smtClean="0"/>
              <a:t>Universidad de Alicante</a:t>
            </a:r>
          </a:p>
          <a:p>
            <a:r>
              <a:rPr lang="en-US" dirty="0" smtClean="0"/>
              <a:t>Universidad Antonio de </a:t>
            </a:r>
            <a:r>
              <a:rPr lang="en-US" dirty="0" err="1" smtClean="0"/>
              <a:t>Nebrija</a:t>
            </a:r>
            <a:endParaRPr lang="el-GR" dirty="0" smtClean="0"/>
          </a:p>
          <a:p>
            <a:r>
              <a:rPr lang="en-US" dirty="0" smtClean="0"/>
              <a:t>Universidad de </a:t>
            </a:r>
            <a:r>
              <a:rPr lang="en-US" dirty="0" err="1" smtClean="0"/>
              <a:t>Sevilla</a:t>
            </a:r>
            <a:endParaRPr lang="el-GR" dirty="0" smtClean="0"/>
          </a:p>
          <a:p>
            <a:r>
              <a:rPr lang="es-ES" dirty="0" smtClean="0"/>
              <a:t>Universidad </a:t>
            </a:r>
            <a:r>
              <a:rPr lang="es-ES" smtClean="0"/>
              <a:t>de Granada</a:t>
            </a:r>
            <a:endParaRPr lang="el-GR" dirty="0" smtClean="0"/>
          </a:p>
          <a:p>
            <a:r>
              <a:rPr lang="en-US" dirty="0" smtClean="0"/>
              <a:t>Universidad de Huelva</a:t>
            </a:r>
            <a:endParaRPr lang="el-GR" dirty="0" smtClean="0"/>
          </a:p>
          <a:p>
            <a:r>
              <a:rPr lang="en-US" dirty="0" smtClean="0"/>
              <a:t>Universidad de Lleida</a:t>
            </a:r>
            <a:endParaRPr lang="el-GR" dirty="0" smtClean="0"/>
          </a:p>
          <a:p>
            <a:r>
              <a:rPr lang="en-US" dirty="0" smtClean="0"/>
              <a:t>Universidad Santiago de </a:t>
            </a:r>
            <a:r>
              <a:rPr lang="en-US" dirty="0" err="1" smtClean="0"/>
              <a:t>Compostela</a:t>
            </a:r>
            <a:endParaRPr lang="el-GR" dirty="0" smtClean="0"/>
          </a:p>
          <a:p>
            <a:r>
              <a:rPr lang="en-US" dirty="0" smtClean="0"/>
              <a:t>Universidad de Valladolid</a:t>
            </a:r>
            <a:endParaRPr lang="el-GR" dirty="0" smtClean="0"/>
          </a:p>
          <a:p>
            <a:r>
              <a:rPr lang="en-US" dirty="0" smtClean="0"/>
              <a:t>Universidad de Murcia</a:t>
            </a:r>
            <a:endParaRPr lang="el-GR" dirty="0" smtClean="0"/>
          </a:p>
          <a:p>
            <a:r>
              <a:rPr lang="en-US" dirty="0" smtClean="0"/>
              <a:t>Universidad de la Laguna</a:t>
            </a:r>
            <a:endParaRPr lang="el-GR" dirty="0" smtClean="0"/>
          </a:p>
          <a:p>
            <a:r>
              <a:rPr lang="en-US" dirty="0" smtClean="0"/>
              <a:t>Istanbul </a:t>
            </a:r>
            <a:r>
              <a:rPr lang="en-US" dirty="0" err="1" smtClean="0"/>
              <a:t>Universitesi</a:t>
            </a:r>
            <a:endParaRPr lang="en-US" b="1" dirty="0" smtClean="0"/>
          </a:p>
        </p:txBody>
      </p:sp>
      <p:sp>
        <p:nvSpPr>
          <p:cNvPr id="9" name="Content Placeholder 3"/>
          <p:cNvSpPr txBox="1">
            <a:spLocks/>
          </p:cNvSpPr>
          <p:nvPr/>
        </p:nvSpPr>
        <p:spPr>
          <a:xfrm>
            <a:off x="1129761" y="5421806"/>
            <a:ext cx="7723294" cy="10509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l-GR" sz="2600" dirty="0" smtClean="0"/>
              <a:t>Εξερχόμενοι φοιτητές/τριες: </a:t>
            </a:r>
            <a:r>
              <a:rPr lang="el-GR" sz="2600" b="1" dirty="0" smtClean="0"/>
              <a:t>20</a:t>
            </a:r>
            <a:r>
              <a:rPr lang="el-GR" sz="2600" dirty="0" smtClean="0"/>
              <a:t> </a:t>
            </a:r>
            <a:r>
              <a:rPr lang="el-GR" sz="2600" dirty="0"/>
              <a:t>(2021-22), </a:t>
            </a:r>
            <a:r>
              <a:rPr lang="en-US" sz="2600" b="1" dirty="0" smtClean="0"/>
              <a:t>24</a:t>
            </a:r>
            <a:r>
              <a:rPr lang="el-GR" sz="2600" dirty="0" smtClean="0"/>
              <a:t> </a:t>
            </a:r>
            <a:r>
              <a:rPr lang="el-GR" sz="2600" dirty="0"/>
              <a:t>(2022-23</a:t>
            </a:r>
            <a:r>
              <a:rPr lang="el-GR" sz="2600" dirty="0" smtClean="0"/>
              <a:t>)</a:t>
            </a:r>
          </a:p>
          <a:p>
            <a:pPr marL="0" indent="0">
              <a:buFont typeface="Arial" panose="020B0604020202020204" pitchFamily="34" charset="0"/>
              <a:buNone/>
            </a:pPr>
            <a:r>
              <a:rPr lang="el-GR" sz="2600" dirty="0" smtClean="0"/>
              <a:t>Εισερχόμενοι φοιτητές/τριες: </a:t>
            </a:r>
            <a:r>
              <a:rPr lang="el-GR" sz="2600" b="1" dirty="0" smtClean="0"/>
              <a:t>5</a:t>
            </a:r>
            <a:r>
              <a:rPr lang="el-GR" sz="2600" dirty="0" smtClean="0"/>
              <a:t> (2021-22), </a:t>
            </a:r>
            <a:r>
              <a:rPr lang="el-GR" sz="2600" b="1" dirty="0" smtClean="0"/>
              <a:t>11</a:t>
            </a:r>
            <a:r>
              <a:rPr lang="el-GR" sz="2600" dirty="0" smtClean="0"/>
              <a:t> (2022-23)</a:t>
            </a:r>
            <a:endParaRPr lang="en-US" sz="2600" b="1" dirty="0" smtClean="0"/>
          </a:p>
        </p:txBody>
      </p:sp>
    </p:spTree>
    <p:extLst>
      <p:ext uri="{BB962C8B-B14F-4D97-AF65-F5344CB8AC3E}">
        <p14:creationId xmlns:p14="http://schemas.microsoft.com/office/powerpoint/2010/main" val="34983754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838201" y="2965902"/>
            <a:ext cx="1090352" cy="47110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38200" y="2242747"/>
            <a:ext cx="2794462" cy="45889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1726164"/>
            <a:ext cx="10515600" cy="447869"/>
          </a:xfrm>
        </p:spPr>
        <p:txBody>
          <a:bodyPr>
            <a:normAutofit fontScale="90000"/>
          </a:bodyPr>
          <a:lstStyle/>
          <a:p>
            <a:pPr algn="ctr"/>
            <a:r>
              <a:rPr lang="el-GR" sz="3600" b="1" dirty="0" smtClean="0">
                <a:solidFill>
                  <a:srgbClr val="0070C0"/>
                </a:solidFill>
              </a:rPr>
              <a:t>Ευρωπαϊκά Εκπαιδευτικά Προγράμματα</a:t>
            </a:r>
            <a:endParaRPr lang="el-GR" b="1" dirty="0">
              <a:solidFill>
                <a:srgbClr val="0070C0"/>
              </a:solidFill>
              <a:latin typeface="+mn-lt"/>
            </a:endParaRPr>
          </a:p>
        </p:txBody>
      </p:sp>
      <p:sp>
        <p:nvSpPr>
          <p:cNvPr id="5" name="Title 1"/>
          <p:cNvSpPr txBox="1">
            <a:spLocks/>
          </p:cNvSpPr>
          <p:nvPr/>
        </p:nvSpPr>
        <p:spPr>
          <a:xfrm>
            <a:off x="4322618" y="365126"/>
            <a:ext cx="7416798" cy="10849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l-GR" sz="2400" b="1" dirty="0">
                <a:solidFill>
                  <a:srgbClr val="0070C0"/>
                </a:solidFill>
              </a:rPr>
              <a:t>Τμήμα Ισπανικής Γλώσσας και Φιλολογίας</a:t>
            </a:r>
            <a:endParaRPr lang="el-GR" sz="2400" b="1" dirty="0">
              <a:solidFill>
                <a:srgbClr val="0070C0"/>
              </a:solidFill>
              <a:latin typeface="+mn-lt"/>
            </a:endParaRPr>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609599" y="411307"/>
            <a:ext cx="3177309" cy="1010659"/>
          </a:xfrm>
          <a:prstGeom prst="rect">
            <a:avLst/>
          </a:prstGeom>
        </p:spPr>
      </p:pic>
      <p:cxnSp>
        <p:nvCxnSpPr>
          <p:cNvPr id="7" name="Straight Connector 6"/>
          <p:cNvCxnSpPr/>
          <p:nvPr/>
        </p:nvCxnSpPr>
        <p:spPr>
          <a:xfrm>
            <a:off x="0" y="1524000"/>
            <a:ext cx="12192000"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9" name="Content Placeholder 3"/>
          <p:cNvSpPr txBox="1">
            <a:spLocks/>
          </p:cNvSpPr>
          <p:nvPr/>
        </p:nvSpPr>
        <p:spPr>
          <a:xfrm>
            <a:off x="1928553" y="3512702"/>
            <a:ext cx="9676014" cy="2780915"/>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Aix-Marseille </a:t>
            </a:r>
            <a:r>
              <a:rPr lang="en-US" dirty="0" err="1" smtClean="0"/>
              <a:t>Université</a:t>
            </a:r>
            <a:r>
              <a:rPr lang="en-US" dirty="0" smtClean="0"/>
              <a:t> (</a:t>
            </a:r>
            <a:r>
              <a:rPr lang="el-GR" dirty="0" smtClean="0"/>
              <a:t>Πανεπιστήμιο της Μασσαλίας) </a:t>
            </a:r>
            <a:endParaRPr lang="en-US" dirty="0" smtClean="0"/>
          </a:p>
          <a:p>
            <a:r>
              <a:rPr lang="el-GR" dirty="0" smtClean="0"/>
              <a:t>Εθνικό και Καποδιστριακό Πανεπιστήμιο Αθηνών</a:t>
            </a:r>
            <a:endParaRPr lang="en-US" dirty="0" smtClean="0"/>
          </a:p>
          <a:p>
            <a:r>
              <a:rPr lang="en-US" dirty="0" err="1" smtClean="0"/>
              <a:t>Universitatea</a:t>
            </a:r>
            <a:r>
              <a:rPr lang="en-US" dirty="0" smtClean="0"/>
              <a:t> din </a:t>
            </a:r>
            <a:r>
              <a:rPr lang="en-US" dirty="0" err="1" smtClean="0"/>
              <a:t>București</a:t>
            </a:r>
            <a:r>
              <a:rPr lang="en-US" dirty="0" smtClean="0"/>
              <a:t> (</a:t>
            </a:r>
            <a:r>
              <a:rPr lang="el-GR" dirty="0" smtClean="0"/>
              <a:t>Πανεπιστήμιο του Βουκουρεστίου) </a:t>
            </a:r>
            <a:endParaRPr lang="en-US" dirty="0" smtClean="0"/>
          </a:p>
          <a:p>
            <a:r>
              <a:rPr lang="en-US" dirty="0" err="1" smtClean="0"/>
              <a:t>Université</a:t>
            </a:r>
            <a:r>
              <a:rPr lang="en-US" dirty="0" smtClean="0"/>
              <a:t> </a:t>
            </a:r>
            <a:r>
              <a:rPr lang="en-US" dirty="0" err="1" smtClean="0"/>
              <a:t>libre</a:t>
            </a:r>
            <a:r>
              <a:rPr lang="en-US" dirty="0" smtClean="0"/>
              <a:t> de </a:t>
            </a:r>
            <a:r>
              <a:rPr lang="en-US" dirty="0" err="1" smtClean="0"/>
              <a:t>Bruxelles</a:t>
            </a:r>
            <a:r>
              <a:rPr lang="en-US" dirty="0" smtClean="0"/>
              <a:t> (</a:t>
            </a:r>
            <a:r>
              <a:rPr lang="el-GR" dirty="0" smtClean="0"/>
              <a:t>Ελεύθερο Πανεπιστήμιο των Βρυξελλών) </a:t>
            </a:r>
            <a:endParaRPr lang="en-US" dirty="0" smtClean="0"/>
          </a:p>
          <a:p>
            <a:r>
              <a:rPr lang="en-US" dirty="0" smtClean="0"/>
              <a:t>Universidad </a:t>
            </a:r>
            <a:r>
              <a:rPr lang="en-US" dirty="0" err="1" smtClean="0"/>
              <a:t>Autónoma</a:t>
            </a:r>
            <a:r>
              <a:rPr lang="en-US" dirty="0" smtClean="0"/>
              <a:t> de Madrid (</a:t>
            </a:r>
            <a:r>
              <a:rPr lang="el-GR" dirty="0" smtClean="0"/>
              <a:t>Αυτόνομο Πανεπιστήμιο της Μαδρίτης) </a:t>
            </a:r>
            <a:endParaRPr lang="en-US" dirty="0" smtClean="0"/>
          </a:p>
          <a:p>
            <a:r>
              <a:rPr lang="en-US" dirty="0" smtClean="0"/>
              <a:t>Sapienza </a:t>
            </a:r>
            <a:r>
              <a:rPr lang="en-US" dirty="0" err="1" smtClean="0"/>
              <a:t>Università</a:t>
            </a:r>
            <a:r>
              <a:rPr lang="en-US" dirty="0" smtClean="0"/>
              <a:t> di Roma (</a:t>
            </a:r>
            <a:r>
              <a:rPr lang="el-GR" dirty="0" smtClean="0"/>
              <a:t>Πανεπιστήμιο </a:t>
            </a:r>
            <a:r>
              <a:rPr lang="en-US" dirty="0" smtClean="0"/>
              <a:t>Sapienza </a:t>
            </a:r>
            <a:r>
              <a:rPr lang="el-GR" dirty="0" smtClean="0"/>
              <a:t>της Ρώμης) </a:t>
            </a:r>
            <a:endParaRPr lang="en-US" dirty="0" smtClean="0"/>
          </a:p>
          <a:p>
            <a:r>
              <a:rPr lang="en-US" dirty="0" err="1" smtClean="0"/>
              <a:t>Stockholms</a:t>
            </a:r>
            <a:r>
              <a:rPr lang="en-US" dirty="0" smtClean="0"/>
              <a:t> </a:t>
            </a:r>
            <a:r>
              <a:rPr lang="en-US" dirty="0" err="1" smtClean="0"/>
              <a:t>Universitet</a:t>
            </a:r>
            <a:r>
              <a:rPr lang="en-US" dirty="0" smtClean="0"/>
              <a:t> (</a:t>
            </a:r>
            <a:r>
              <a:rPr lang="el-GR" dirty="0" smtClean="0"/>
              <a:t>Πανεπιστήμιο της Στοκχόλμης) και </a:t>
            </a:r>
            <a:endParaRPr lang="en-US" dirty="0" smtClean="0"/>
          </a:p>
          <a:p>
            <a:r>
              <a:rPr lang="en-US" dirty="0" smtClean="0"/>
              <a:t>Eberhard </a:t>
            </a:r>
            <a:r>
              <a:rPr lang="en-US" dirty="0" err="1" smtClean="0"/>
              <a:t>Karls</a:t>
            </a:r>
            <a:r>
              <a:rPr lang="en-US" dirty="0" smtClean="0"/>
              <a:t> </a:t>
            </a:r>
            <a:r>
              <a:rPr lang="en-US" dirty="0" err="1" smtClean="0"/>
              <a:t>Universität</a:t>
            </a:r>
            <a:r>
              <a:rPr lang="en-US" dirty="0" smtClean="0"/>
              <a:t> </a:t>
            </a:r>
            <a:r>
              <a:rPr lang="en-US" dirty="0" err="1" smtClean="0"/>
              <a:t>Tübingen</a:t>
            </a:r>
            <a:r>
              <a:rPr lang="en-US" dirty="0" smtClean="0"/>
              <a:t> (</a:t>
            </a:r>
            <a:r>
              <a:rPr lang="el-GR" dirty="0" smtClean="0"/>
              <a:t>Πανεπιστήμιο </a:t>
            </a:r>
            <a:r>
              <a:rPr lang="en-US" dirty="0" smtClean="0"/>
              <a:t>Eberhard </a:t>
            </a:r>
            <a:r>
              <a:rPr lang="en-US" dirty="0" err="1" smtClean="0"/>
              <a:t>Karls</a:t>
            </a:r>
            <a:r>
              <a:rPr lang="en-US" dirty="0" smtClean="0"/>
              <a:t> </a:t>
            </a:r>
            <a:r>
              <a:rPr lang="el-GR" dirty="0" smtClean="0"/>
              <a:t>της Τυβίγγης)</a:t>
            </a:r>
            <a:endParaRPr lang="en-US" b="1" dirty="0" smtClean="0"/>
          </a:p>
        </p:txBody>
      </p:sp>
      <p:sp>
        <p:nvSpPr>
          <p:cNvPr id="4" name="Content Placeholder 3"/>
          <p:cNvSpPr>
            <a:spLocks noGrp="1"/>
          </p:cNvSpPr>
          <p:nvPr>
            <p:ph idx="1"/>
          </p:nvPr>
        </p:nvSpPr>
        <p:spPr>
          <a:xfrm>
            <a:off x="838200" y="2345633"/>
            <a:ext cx="10515600" cy="1091374"/>
          </a:xfrm>
        </p:spPr>
        <p:txBody>
          <a:bodyPr>
            <a:normAutofit fontScale="77500" lnSpcReduction="20000"/>
          </a:bodyPr>
          <a:lstStyle/>
          <a:p>
            <a:pPr>
              <a:buFont typeface="Wingdings" panose="05000000000000000000" pitchFamily="2" charset="2"/>
              <a:buChar char="Ø"/>
            </a:pPr>
            <a:r>
              <a:rPr lang="en-US" b="1" dirty="0" smtClean="0">
                <a:solidFill>
                  <a:schemeClr val="bg1"/>
                </a:solidFill>
              </a:rPr>
              <a:t> </a:t>
            </a:r>
            <a:r>
              <a:rPr lang="el-GR" b="1" spc="50" dirty="0" smtClean="0">
                <a:solidFill>
                  <a:schemeClr val="bg1"/>
                </a:solidFill>
              </a:rPr>
              <a:t>ΠΡΑΚΤΙΚΗ ΑΣΚΗΣΗ</a:t>
            </a:r>
            <a:r>
              <a:rPr lang="en-US" b="1" spc="50" dirty="0" smtClean="0">
                <a:solidFill>
                  <a:schemeClr val="bg1"/>
                </a:solidFill>
              </a:rPr>
              <a:t>   </a:t>
            </a:r>
            <a:r>
              <a:rPr lang="el-GR" b="1" spc="50" dirty="0" smtClean="0">
                <a:solidFill>
                  <a:schemeClr val="bg1"/>
                </a:solidFill>
              </a:rPr>
              <a:t> </a:t>
            </a:r>
            <a:r>
              <a:rPr lang="el-GR" b="1" dirty="0"/>
              <a:t>στο πλαίσιο του </a:t>
            </a:r>
            <a:r>
              <a:rPr lang="en-US" b="1" dirty="0" smtClean="0"/>
              <a:t>ERASMUS Placement </a:t>
            </a:r>
            <a:r>
              <a:rPr lang="en-US" dirty="0" smtClean="0"/>
              <a:t>(</a:t>
            </a:r>
            <a:r>
              <a:rPr lang="el-GR" dirty="0" smtClean="0"/>
              <a:t>Διάρκεια</a:t>
            </a:r>
            <a:r>
              <a:rPr lang="el-GR" dirty="0"/>
              <a:t>: 2-4 </a:t>
            </a:r>
            <a:r>
              <a:rPr lang="el-GR" dirty="0" smtClean="0"/>
              <a:t>μήνες</a:t>
            </a:r>
            <a:r>
              <a:rPr lang="en-US" dirty="0" smtClean="0"/>
              <a:t>)</a:t>
            </a:r>
            <a:endParaRPr lang="en-US" b="1" dirty="0"/>
          </a:p>
          <a:p>
            <a:pPr marL="0" indent="0">
              <a:buNone/>
            </a:pPr>
            <a:r>
              <a:rPr lang="en-US" b="1" dirty="0"/>
              <a:t>	</a:t>
            </a:r>
            <a:endParaRPr lang="el-GR" dirty="0"/>
          </a:p>
          <a:p>
            <a:pPr>
              <a:buFont typeface="Wingdings" panose="05000000000000000000" pitchFamily="2" charset="2"/>
              <a:buChar char="Ø"/>
            </a:pPr>
            <a:r>
              <a:rPr lang="en-US" b="1" dirty="0" smtClean="0">
                <a:solidFill>
                  <a:schemeClr val="bg1"/>
                </a:solidFill>
              </a:rPr>
              <a:t> CIVIS</a:t>
            </a:r>
            <a:r>
              <a:rPr lang="en-US" b="1" dirty="0" smtClean="0"/>
              <a:t>    -  </a:t>
            </a:r>
            <a:r>
              <a:rPr lang="el-GR" b="1" dirty="0" smtClean="0"/>
              <a:t>Μια </a:t>
            </a:r>
            <a:r>
              <a:rPr lang="el-GR" b="1" dirty="0"/>
              <a:t>συμμαχία οκτώ </a:t>
            </a:r>
            <a:r>
              <a:rPr lang="el-GR" b="1" dirty="0" smtClean="0"/>
              <a:t>πανεπιστημίων</a:t>
            </a:r>
            <a:endParaRPr lang="en-US" b="1" dirty="0" smtClean="0"/>
          </a:p>
        </p:txBody>
      </p:sp>
    </p:spTree>
    <p:extLst>
      <p:ext uri="{BB962C8B-B14F-4D97-AF65-F5344CB8AC3E}">
        <p14:creationId xmlns:p14="http://schemas.microsoft.com/office/powerpoint/2010/main" val="14891527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773382"/>
            <a:ext cx="10515600" cy="711200"/>
          </a:xfrm>
        </p:spPr>
        <p:txBody>
          <a:bodyPr>
            <a:normAutofit/>
          </a:bodyPr>
          <a:lstStyle/>
          <a:p>
            <a:pPr algn="ctr"/>
            <a:r>
              <a:rPr lang="el-GR" dirty="0" smtClean="0">
                <a:solidFill>
                  <a:srgbClr val="0070C0"/>
                </a:solidFill>
                <a:latin typeface="+mn-lt"/>
              </a:rPr>
              <a:t>Διοίκηση</a:t>
            </a:r>
            <a:endParaRPr lang="el-GR" dirty="0">
              <a:solidFill>
                <a:srgbClr val="0070C0"/>
              </a:solidFill>
              <a:latin typeface="+mn-lt"/>
            </a:endParaRPr>
          </a:p>
        </p:txBody>
      </p:sp>
      <p:sp>
        <p:nvSpPr>
          <p:cNvPr id="5" name="Content Placeholder 4"/>
          <p:cNvSpPr>
            <a:spLocks noGrp="1"/>
          </p:cNvSpPr>
          <p:nvPr>
            <p:ph idx="1"/>
          </p:nvPr>
        </p:nvSpPr>
        <p:spPr>
          <a:xfrm>
            <a:off x="838200" y="2660073"/>
            <a:ext cx="5193145" cy="3516890"/>
          </a:xfrm>
        </p:spPr>
        <p:txBody>
          <a:bodyPr>
            <a:normAutofit/>
          </a:bodyPr>
          <a:lstStyle/>
          <a:p>
            <a:pPr marL="0" indent="0">
              <a:buNone/>
            </a:pPr>
            <a:r>
              <a:rPr lang="el-GR" sz="2400" dirty="0" smtClean="0">
                <a:solidFill>
                  <a:srgbClr val="0070C0"/>
                </a:solidFill>
              </a:rPr>
              <a:t>ΠΡΟΕΔΡΟΣ</a:t>
            </a:r>
            <a:r>
              <a:rPr lang="el-GR" sz="2400" dirty="0">
                <a:solidFill>
                  <a:srgbClr val="0070C0"/>
                </a:solidFill>
              </a:rPr>
              <a:t>: </a:t>
            </a:r>
            <a:endParaRPr lang="el-GR" sz="2400" dirty="0" smtClean="0">
              <a:solidFill>
                <a:srgbClr val="0070C0"/>
              </a:solidFill>
            </a:endParaRPr>
          </a:p>
          <a:p>
            <a:r>
              <a:rPr lang="el-GR" sz="2400" dirty="0" smtClean="0"/>
              <a:t>Καθηγητής Δημήτριος Δρόσος </a:t>
            </a:r>
            <a:r>
              <a:rPr lang="el-GR" sz="2400" dirty="0"/>
              <a:t> </a:t>
            </a:r>
            <a:endParaRPr lang="el-GR" sz="2400" dirty="0" smtClean="0"/>
          </a:p>
          <a:p>
            <a:pPr marL="0" indent="0">
              <a:buNone/>
            </a:pPr>
            <a:endParaRPr lang="el-GR" sz="2400" dirty="0"/>
          </a:p>
          <a:p>
            <a:pPr marL="0" indent="0">
              <a:buNone/>
            </a:pPr>
            <a:r>
              <a:rPr lang="el-GR" sz="2400" dirty="0">
                <a:solidFill>
                  <a:srgbClr val="0070C0"/>
                </a:solidFill>
              </a:rPr>
              <a:t>ΑΝΑΠΛΗΡΩΤΗΣ </a:t>
            </a:r>
            <a:r>
              <a:rPr lang="el-GR" sz="2400" dirty="0" smtClean="0">
                <a:solidFill>
                  <a:srgbClr val="0070C0"/>
                </a:solidFill>
              </a:rPr>
              <a:t>ΠΡΟΕΔΡΟΣ:</a:t>
            </a:r>
          </a:p>
          <a:p>
            <a:r>
              <a:rPr lang="el-GR" sz="2400" dirty="0" smtClean="0"/>
              <a:t>Καθηγήτρια Ανθή Παπαγεωργίου </a:t>
            </a:r>
            <a:endParaRPr lang="el-GR" sz="2400" dirty="0"/>
          </a:p>
        </p:txBody>
      </p:sp>
      <p:sp>
        <p:nvSpPr>
          <p:cNvPr id="6" name="Content Placeholder 5"/>
          <p:cNvSpPr>
            <a:spLocks noGrp="1"/>
          </p:cNvSpPr>
          <p:nvPr>
            <p:ph sz="half" idx="4294967295"/>
          </p:nvPr>
        </p:nvSpPr>
        <p:spPr>
          <a:xfrm>
            <a:off x="6568751" y="2660073"/>
            <a:ext cx="5159829" cy="3516890"/>
          </a:xfrm>
        </p:spPr>
        <p:txBody>
          <a:bodyPr>
            <a:normAutofit/>
          </a:bodyPr>
          <a:lstStyle/>
          <a:p>
            <a:pPr marL="0" indent="0">
              <a:buNone/>
            </a:pPr>
            <a:r>
              <a:rPr lang="el-GR" sz="2400" dirty="0" smtClean="0">
                <a:solidFill>
                  <a:srgbClr val="0070C0"/>
                </a:solidFill>
              </a:rPr>
              <a:t>ΠΡΟΪΣΤΑΜΕΝΗ ΓΡΑΜΜΑΤΕΙΑΣ:</a:t>
            </a:r>
          </a:p>
          <a:p>
            <a:r>
              <a:rPr lang="el-GR" sz="2400" dirty="0" smtClean="0"/>
              <a:t>Σταυρούλα </a:t>
            </a:r>
            <a:r>
              <a:rPr lang="el-GR" sz="2400" dirty="0"/>
              <a:t>Βασιλοπούλου</a:t>
            </a:r>
          </a:p>
          <a:p>
            <a:pPr marL="0" indent="0">
              <a:buNone/>
            </a:pPr>
            <a:r>
              <a:rPr lang="el-GR" sz="2400" dirty="0"/>
              <a:t> </a:t>
            </a:r>
          </a:p>
          <a:p>
            <a:pPr marL="0" indent="0">
              <a:buNone/>
            </a:pPr>
            <a:r>
              <a:rPr lang="el-GR" sz="2400" dirty="0">
                <a:solidFill>
                  <a:srgbClr val="0070C0"/>
                </a:solidFill>
              </a:rPr>
              <a:t>ΠΡΟΣΩΠΙΚΟ </a:t>
            </a:r>
            <a:r>
              <a:rPr lang="el-GR" sz="2400" dirty="0" smtClean="0">
                <a:solidFill>
                  <a:srgbClr val="0070C0"/>
                </a:solidFill>
              </a:rPr>
              <a:t>ΓΡΑΜΜΑΤΕΙΑΣ:</a:t>
            </a:r>
          </a:p>
          <a:p>
            <a:r>
              <a:rPr lang="el-GR" sz="2400" dirty="0" smtClean="0"/>
              <a:t>Αθηνά </a:t>
            </a:r>
            <a:r>
              <a:rPr lang="el-GR" sz="2400" dirty="0" err="1" smtClean="0"/>
              <a:t>Μπαρμπόι</a:t>
            </a:r>
            <a:endParaRPr lang="el-GR" sz="2400" dirty="0" smtClean="0"/>
          </a:p>
          <a:p>
            <a:r>
              <a:rPr lang="el-GR" sz="2400" dirty="0" smtClean="0"/>
              <a:t>Βασιλική </a:t>
            </a:r>
            <a:r>
              <a:rPr lang="el-GR" sz="2400" dirty="0"/>
              <a:t>Αδαμοπούλου </a:t>
            </a:r>
          </a:p>
        </p:txBody>
      </p:sp>
      <p:sp>
        <p:nvSpPr>
          <p:cNvPr id="7" name="Title 1"/>
          <p:cNvSpPr txBox="1">
            <a:spLocks/>
          </p:cNvSpPr>
          <p:nvPr/>
        </p:nvSpPr>
        <p:spPr>
          <a:xfrm>
            <a:off x="4322618" y="365126"/>
            <a:ext cx="7416798" cy="10849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l-GR" sz="2400" b="1" dirty="0" smtClean="0">
                <a:solidFill>
                  <a:srgbClr val="0070C0"/>
                </a:solidFill>
              </a:rPr>
              <a:t>	Τμήμα </a:t>
            </a:r>
            <a:r>
              <a:rPr lang="el-GR" sz="2400" b="1" dirty="0">
                <a:solidFill>
                  <a:srgbClr val="0070C0"/>
                </a:solidFill>
              </a:rPr>
              <a:t>Ισπανικής Γλώσσας και Φιλολογίας</a:t>
            </a:r>
            <a:endParaRPr lang="el-GR" sz="2400" b="1" dirty="0">
              <a:solidFill>
                <a:srgbClr val="0070C0"/>
              </a:solidFill>
              <a:latin typeface="+mn-lt"/>
            </a:endParaRPr>
          </a:p>
        </p:txBody>
      </p:sp>
      <p:pic>
        <p:nvPicPr>
          <p:cNvPr id="8" name="Picture 7"/>
          <p:cNvPicPr/>
          <p:nvPr/>
        </p:nvPicPr>
        <p:blipFill>
          <a:blip r:embed="rId2" cstate="print">
            <a:extLst>
              <a:ext uri="{28A0092B-C50C-407E-A947-70E740481C1C}">
                <a14:useLocalDpi xmlns:a14="http://schemas.microsoft.com/office/drawing/2010/main" val="0"/>
              </a:ext>
            </a:extLst>
          </a:blip>
          <a:stretch>
            <a:fillRect/>
          </a:stretch>
        </p:blipFill>
        <p:spPr>
          <a:xfrm>
            <a:off x="609599" y="411307"/>
            <a:ext cx="3177309" cy="1010659"/>
          </a:xfrm>
          <a:prstGeom prst="rect">
            <a:avLst/>
          </a:prstGeom>
        </p:spPr>
      </p:pic>
      <p:cxnSp>
        <p:nvCxnSpPr>
          <p:cNvPr id="9" name="Straight Connector 8"/>
          <p:cNvCxnSpPr/>
          <p:nvPr/>
        </p:nvCxnSpPr>
        <p:spPr>
          <a:xfrm>
            <a:off x="0" y="1524000"/>
            <a:ext cx="12192000" cy="0"/>
          </a:xfrm>
          <a:prstGeom prst="line">
            <a:avLst/>
          </a:prstGeom>
          <a:ln w="222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130058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26164"/>
            <a:ext cx="10515600" cy="447869"/>
          </a:xfrm>
        </p:spPr>
        <p:txBody>
          <a:bodyPr>
            <a:normAutofit fontScale="90000"/>
          </a:bodyPr>
          <a:lstStyle/>
          <a:p>
            <a:pPr algn="ctr"/>
            <a:r>
              <a:rPr lang="el-GR" sz="3600" b="1" dirty="0" smtClean="0">
                <a:solidFill>
                  <a:srgbClr val="0070C0"/>
                </a:solidFill>
              </a:rPr>
              <a:t>Παράρτημα Διπλώματος</a:t>
            </a:r>
            <a:endParaRPr lang="el-GR" b="1" dirty="0">
              <a:solidFill>
                <a:srgbClr val="0070C0"/>
              </a:solidFill>
              <a:latin typeface="+mn-lt"/>
            </a:endParaRPr>
          </a:p>
        </p:txBody>
      </p:sp>
      <p:sp>
        <p:nvSpPr>
          <p:cNvPr id="4" name="Content Placeholder 3"/>
          <p:cNvSpPr>
            <a:spLocks noGrp="1"/>
          </p:cNvSpPr>
          <p:nvPr>
            <p:ph idx="1"/>
          </p:nvPr>
        </p:nvSpPr>
        <p:spPr>
          <a:xfrm>
            <a:off x="838200" y="2364132"/>
            <a:ext cx="9999133" cy="3952002"/>
          </a:xfrm>
        </p:spPr>
        <p:txBody>
          <a:bodyPr>
            <a:normAutofit/>
          </a:bodyPr>
          <a:lstStyle/>
          <a:p>
            <a:pPr marL="0" indent="0">
              <a:lnSpc>
                <a:spcPct val="120000"/>
              </a:lnSpc>
              <a:buNone/>
            </a:pPr>
            <a:r>
              <a:rPr lang="el-GR" dirty="0"/>
              <a:t>Το Τμήμα εκδίδει Παράρτημα Διπλώματος (Diploma Supplement) </a:t>
            </a:r>
            <a:r>
              <a:rPr lang="el-GR" dirty="0" smtClean="0"/>
              <a:t>για </a:t>
            </a:r>
            <a:r>
              <a:rPr lang="el-GR" dirty="0"/>
              <a:t>τους πτυχιούχους του ΠΠΣ, κατόπιν </a:t>
            </a:r>
            <a:r>
              <a:rPr lang="el-GR" dirty="0" smtClean="0"/>
              <a:t>αίτησής τους, </a:t>
            </a:r>
            <a:r>
              <a:rPr lang="el-GR" dirty="0"/>
              <a:t>στο οποίο δίνεται μια πλέον εξειδικευμένη εικόνα των σπουδών του κάθε φοιτητή εντός του ΠΠΣ του Τμήματος.</a:t>
            </a:r>
            <a:endParaRPr lang="el-GR" dirty="0" smtClean="0"/>
          </a:p>
        </p:txBody>
      </p:sp>
      <p:sp>
        <p:nvSpPr>
          <p:cNvPr id="5" name="Title 1"/>
          <p:cNvSpPr txBox="1">
            <a:spLocks/>
          </p:cNvSpPr>
          <p:nvPr/>
        </p:nvSpPr>
        <p:spPr>
          <a:xfrm>
            <a:off x="4322618" y="365126"/>
            <a:ext cx="7416798" cy="10849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l-GR" sz="2400" b="1" dirty="0">
                <a:solidFill>
                  <a:srgbClr val="0070C0"/>
                </a:solidFill>
              </a:rPr>
              <a:t>Τμήμα Ισπανικής Γλώσσας και Φιλολογίας</a:t>
            </a:r>
            <a:endParaRPr lang="el-GR" sz="2400" b="1" dirty="0">
              <a:solidFill>
                <a:srgbClr val="0070C0"/>
              </a:solidFill>
              <a:latin typeface="+mn-lt"/>
            </a:endParaRPr>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609599" y="411307"/>
            <a:ext cx="3177309" cy="1010659"/>
          </a:xfrm>
          <a:prstGeom prst="rect">
            <a:avLst/>
          </a:prstGeom>
        </p:spPr>
      </p:pic>
      <p:cxnSp>
        <p:nvCxnSpPr>
          <p:cNvPr id="7" name="Straight Connector 6"/>
          <p:cNvCxnSpPr/>
          <p:nvPr/>
        </p:nvCxnSpPr>
        <p:spPr>
          <a:xfrm>
            <a:off x="0" y="1524000"/>
            <a:ext cx="12192000" cy="0"/>
          </a:xfrm>
          <a:prstGeom prst="line">
            <a:avLst/>
          </a:prstGeom>
          <a:ln w="222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486577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26164"/>
            <a:ext cx="10515600" cy="447869"/>
          </a:xfrm>
        </p:spPr>
        <p:txBody>
          <a:bodyPr>
            <a:normAutofit fontScale="90000"/>
          </a:bodyPr>
          <a:lstStyle/>
          <a:p>
            <a:pPr algn="ctr"/>
            <a:r>
              <a:rPr lang="el-GR" sz="3600" b="1" dirty="0" smtClean="0">
                <a:solidFill>
                  <a:srgbClr val="0070C0"/>
                </a:solidFill>
              </a:rPr>
              <a:t>Υποτροφίες</a:t>
            </a:r>
            <a:endParaRPr lang="el-GR" b="1" dirty="0">
              <a:solidFill>
                <a:srgbClr val="0070C0"/>
              </a:solidFill>
              <a:latin typeface="+mn-lt"/>
            </a:endParaRPr>
          </a:p>
        </p:txBody>
      </p:sp>
      <p:sp>
        <p:nvSpPr>
          <p:cNvPr id="4" name="Content Placeholder 3"/>
          <p:cNvSpPr>
            <a:spLocks noGrp="1"/>
          </p:cNvSpPr>
          <p:nvPr>
            <p:ph idx="1"/>
          </p:nvPr>
        </p:nvSpPr>
        <p:spPr>
          <a:xfrm>
            <a:off x="838200" y="2364131"/>
            <a:ext cx="10515600" cy="4211781"/>
          </a:xfrm>
        </p:spPr>
        <p:txBody>
          <a:bodyPr>
            <a:normAutofit/>
          </a:bodyPr>
          <a:lstStyle/>
          <a:p>
            <a:pPr marL="0" indent="0">
              <a:lnSpc>
                <a:spcPct val="120000"/>
              </a:lnSpc>
              <a:buNone/>
            </a:pPr>
            <a:r>
              <a:rPr lang="el-GR" dirty="0" smtClean="0"/>
              <a:t>Οι </a:t>
            </a:r>
            <a:r>
              <a:rPr lang="el-GR" dirty="0"/>
              <a:t>φοιτητές του Τμήματος Ισπανικής Γλώσσας και Φιλολογίας ενημερώνονται για τις υποτροφίες του Τμήματος Υποτροφιών και Βραβείων του </a:t>
            </a:r>
            <a:r>
              <a:rPr lang="el-GR" dirty="0" smtClean="0"/>
              <a:t>ΕΚΠΑ, </a:t>
            </a:r>
            <a:r>
              <a:rPr lang="el-GR" dirty="0"/>
              <a:t>που προέρχονται από διάφορα Κληροδοτήματα ειδικού </a:t>
            </a:r>
            <a:r>
              <a:rPr lang="el-GR" dirty="0" smtClean="0"/>
              <a:t>σκοπού, </a:t>
            </a:r>
            <a:r>
              <a:rPr lang="el-GR" dirty="0"/>
              <a:t>και για τις Υποτροφίες του Ιδρύματος Κρατικών </a:t>
            </a:r>
            <a:r>
              <a:rPr lang="el-GR" dirty="0" smtClean="0"/>
              <a:t>Υποτροφιών.</a:t>
            </a:r>
          </a:p>
        </p:txBody>
      </p:sp>
      <p:sp>
        <p:nvSpPr>
          <p:cNvPr id="5" name="Title 1"/>
          <p:cNvSpPr txBox="1">
            <a:spLocks/>
          </p:cNvSpPr>
          <p:nvPr/>
        </p:nvSpPr>
        <p:spPr>
          <a:xfrm>
            <a:off x="4322618" y="365126"/>
            <a:ext cx="7416798" cy="10849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l-GR" sz="2400" b="1" dirty="0">
                <a:solidFill>
                  <a:srgbClr val="0070C0"/>
                </a:solidFill>
              </a:rPr>
              <a:t>Τμήμα Ισπανικής Γλώσσας και Φιλολογίας</a:t>
            </a:r>
            <a:endParaRPr lang="el-GR" sz="2400" b="1" dirty="0">
              <a:solidFill>
                <a:srgbClr val="0070C0"/>
              </a:solidFill>
              <a:latin typeface="+mn-lt"/>
            </a:endParaRPr>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609599" y="411307"/>
            <a:ext cx="3177309" cy="1010659"/>
          </a:xfrm>
          <a:prstGeom prst="rect">
            <a:avLst/>
          </a:prstGeom>
        </p:spPr>
      </p:pic>
      <p:cxnSp>
        <p:nvCxnSpPr>
          <p:cNvPr id="7" name="Straight Connector 6"/>
          <p:cNvCxnSpPr/>
          <p:nvPr/>
        </p:nvCxnSpPr>
        <p:spPr>
          <a:xfrm>
            <a:off x="0" y="1524000"/>
            <a:ext cx="12192000" cy="0"/>
          </a:xfrm>
          <a:prstGeom prst="line">
            <a:avLst/>
          </a:prstGeom>
          <a:ln w="222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5660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26164"/>
            <a:ext cx="10515600" cy="447869"/>
          </a:xfrm>
        </p:spPr>
        <p:txBody>
          <a:bodyPr>
            <a:normAutofit fontScale="90000"/>
          </a:bodyPr>
          <a:lstStyle/>
          <a:p>
            <a:pPr algn="ctr"/>
            <a:r>
              <a:rPr lang="el-GR" sz="3600" b="1" dirty="0" smtClean="0">
                <a:solidFill>
                  <a:srgbClr val="0070C0"/>
                </a:solidFill>
              </a:rPr>
              <a:t>Υποδομές και υπηρεσίες ΕΚΠΑ</a:t>
            </a:r>
            <a:endParaRPr lang="el-GR" b="1" dirty="0">
              <a:solidFill>
                <a:srgbClr val="0070C0"/>
              </a:solidFill>
              <a:latin typeface="+mn-lt"/>
            </a:endParaRPr>
          </a:p>
        </p:txBody>
      </p:sp>
      <p:sp>
        <p:nvSpPr>
          <p:cNvPr id="4" name="Content Placeholder 3"/>
          <p:cNvSpPr>
            <a:spLocks noGrp="1"/>
          </p:cNvSpPr>
          <p:nvPr>
            <p:ph idx="1"/>
          </p:nvPr>
        </p:nvSpPr>
        <p:spPr>
          <a:xfrm>
            <a:off x="1446246" y="2248679"/>
            <a:ext cx="9907554" cy="4327234"/>
          </a:xfrm>
        </p:spPr>
        <p:txBody>
          <a:bodyPr>
            <a:normAutofit fontScale="85000" lnSpcReduction="20000"/>
          </a:bodyPr>
          <a:lstStyle/>
          <a:p>
            <a:pPr>
              <a:buFont typeface="Wingdings" panose="05000000000000000000" pitchFamily="2" charset="2"/>
              <a:buChar char="ü"/>
            </a:pPr>
            <a:r>
              <a:rPr lang="el-GR" i="1" dirty="0" smtClean="0"/>
              <a:t>Βιβλιοθήκη </a:t>
            </a:r>
            <a:r>
              <a:rPr lang="el-GR" i="1" dirty="0"/>
              <a:t>Φιλοσοφικής </a:t>
            </a:r>
            <a:r>
              <a:rPr lang="el-GR" i="1" dirty="0" smtClean="0"/>
              <a:t>Σχολής</a:t>
            </a:r>
          </a:p>
          <a:p>
            <a:pPr>
              <a:buFont typeface="Wingdings" panose="05000000000000000000" pitchFamily="2" charset="2"/>
              <a:buChar char="ü"/>
            </a:pPr>
            <a:r>
              <a:rPr lang="el-GR" i="1" dirty="0" smtClean="0"/>
              <a:t>Διδασκαλείο </a:t>
            </a:r>
            <a:r>
              <a:rPr lang="el-GR" i="1" dirty="0"/>
              <a:t>Ξένων </a:t>
            </a:r>
            <a:r>
              <a:rPr lang="el-GR" i="1" dirty="0" smtClean="0"/>
              <a:t>Γλωσσών (25 ξένες γλώσσες)</a:t>
            </a:r>
            <a:endParaRPr lang="el-GR" i="1" dirty="0"/>
          </a:p>
          <a:p>
            <a:pPr>
              <a:buFont typeface="Wingdings" panose="05000000000000000000" pitchFamily="2" charset="2"/>
              <a:buChar char="ü"/>
            </a:pPr>
            <a:r>
              <a:rPr lang="el-GR" i="1" dirty="0" smtClean="0"/>
              <a:t>Φοιτητική Εστία</a:t>
            </a:r>
          </a:p>
          <a:p>
            <a:pPr>
              <a:buFont typeface="Wingdings" panose="05000000000000000000" pitchFamily="2" charset="2"/>
              <a:buChar char="ü"/>
            </a:pPr>
            <a:r>
              <a:rPr lang="el-GR" i="1" dirty="0" smtClean="0"/>
              <a:t>Σίτιση</a:t>
            </a:r>
          </a:p>
          <a:p>
            <a:pPr>
              <a:buFont typeface="Wingdings" panose="05000000000000000000" pitchFamily="2" charset="2"/>
              <a:buChar char="ü"/>
            </a:pPr>
            <a:r>
              <a:rPr lang="el-GR" i="1" dirty="0" smtClean="0"/>
              <a:t>Πανεπιστημιακό Γυμναστήριο-Κολυμβητήριο </a:t>
            </a:r>
          </a:p>
          <a:p>
            <a:pPr>
              <a:buFont typeface="Wingdings" panose="05000000000000000000" pitchFamily="2" charset="2"/>
              <a:buChar char="ü"/>
            </a:pPr>
            <a:r>
              <a:rPr lang="el-GR" i="1" dirty="0" smtClean="0"/>
              <a:t>Υγειονομική Υπηρεσία</a:t>
            </a:r>
          </a:p>
          <a:p>
            <a:pPr>
              <a:buFont typeface="Wingdings" panose="05000000000000000000" pitchFamily="2" charset="2"/>
              <a:buChar char="ü"/>
            </a:pPr>
            <a:r>
              <a:rPr lang="el-GR" i="1" dirty="0" smtClean="0"/>
              <a:t>Παιδικός Σταθμός</a:t>
            </a:r>
          </a:p>
          <a:p>
            <a:pPr>
              <a:buFont typeface="Wingdings" panose="05000000000000000000" pitchFamily="2" charset="2"/>
              <a:buChar char="ü"/>
            </a:pPr>
            <a:r>
              <a:rPr lang="el-GR" i="1" dirty="0" smtClean="0"/>
              <a:t>Γραφείο Διασύνδεσης</a:t>
            </a:r>
          </a:p>
          <a:p>
            <a:pPr>
              <a:buFont typeface="Wingdings" panose="05000000000000000000" pitchFamily="2" charset="2"/>
              <a:buChar char="ü"/>
            </a:pPr>
            <a:r>
              <a:rPr lang="el-GR" i="1" dirty="0"/>
              <a:t>Μονάδα Προσβασιμότητας Φοιτητών με Αναπηρία (</a:t>
            </a:r>
            <a:r>
              <a:rPr lang="el-GR" i="1" dirty="0" err="1"/>
              <a:t>ΦμεΑ</a:t>
            </a:r>
            <a:r>
              <a:rPr lang="el-GR" i="1" dirty="0"/>
              <a:t>)</a:t>
            </a:r>
          </a:p>
          <a:p>
            <a:pPr marL="457200" lvl="1" indent="0">
              <a:buNone/>
            </a:pPr>
            <a:r>
              <a:rPr lang="el-GR" i="1" dirty="0"/>
              <a:t>	α) Σύμβουλος Καθηγητής </a:t>
            </a:r>
            <a:r>
              <a:rPr lang="el-GR" i="1" dirty="0" err="1"/>
              <a:t>ΦμεΑ</a:t>
            </a:r>
            <a:r>
              <a:rPr lang="el-GR" i="1" dirty="0"/>
              <a:t> και αναπληρωτής του </a:t>
            </a:r>
          </a:p>
          <a:p>
            <a:pPr marL="457200" lvl="1" indent="0">
              <a:buNone/>
            </a:pPr>
            <a:r>
              <a:rPr lang="el-GR" i="1" dirty="0"/>
              <a:t>	β) </a:t>
            </a:r>
            <a:r>
              <a:rPr lang="el-GR" i="1" dirty="0" smtClean="0"/>
              <a:t>Υπάλληλος </a:t>
            </a:r>
            <a:r>
              <a:rPr lang="el-GR" i="1" dirty="0"/>
              <a:t>της Γραμματείας και αναπληρωτής του για την </a:t>
            </a:r>
            <a:r>
              <a:rPr lang="el-GR" i="1" dirty="0" smtClean="0"/>
              <a:t>εξυπηρέτηση </a:t>
            </a:r>
            <a:r>
              <a:rPr lang="el-GR" i="1" dirty="0" err="1"/>
              <a:t>ΦμεΑ</a:t>
            </a:r>
            <a:endParaRPr lang="el-GR" i="1" dirty="0"/>
          </a:p>
          <a:p>
            <a:pPr>
              <a:buFont typeface="Wingdings" panose="05000000000000000000" pitchFamily="2" charset="2"/>
              <a:buChar char="ü"/>
            </a:pPr>
            <a:endParaRPr lang="el-GR" i="1" dirty="0" smtClean="0"/>
          </a:p>
          <a:p>
            <a:pPr marL="0" indent="0">
              <a:buNone/>
            </a:pPr>
            <a:endParaRPr lang="el-GR" dirty="0" smtClean="0"/>
          </a:p>
        </p:txBody>
      </p:sp>
      <p:sp>
        <p:nvSpPr>
          <p:cNvPr id="5" name="Title 1"/>
          <p:cNvSpPr txBox="1">
            <a:spLocks/>
          </p:cNvSpPr>
          <p:nvPr/>
        </p:nvSpPr>
        <p:spPr>
          <a:xfrm>
            <a:off x="4322618" y="365126"/>
            <a:ext cx="7416798" cy="10849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l-GR" sz="2400" b="1" dirty="0">
                <a:solidFill>
                  <a:srgbClr val="0070C0"/>
                </a:solidFill>
              </a:rPr>
              <a:t>Τμήμα Ισπανικής Γλώσσας και Φιλολογίας</a:t>
            </a:r>
            <a:endParaRPr lang="el-GR" sz="2400" b="1" dirty="0">
              <a:solidFill>
                <a:srgbClr val="0070C0"/>
              </a:solidFill>
              <a:latin typeface="+mn-lt"/>
            </a:endParaRPr>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609599" y="411307"/>
            <a:ext cx="3177309" cy="1010659"/>
          </a:xfrm>
          <a:prstGeom prst="rect">
            <a:avLst/>
          </a:prstGeom>
        </p:spPr>
      </p:pic>
      <p:cxnSp>
        <p:nvCxnSpPr>
          <p:cNvPr id="7" name="Straight Connector 6"/>
          <p:cNvCxnSpPr/>
          <p:nvPr/>
        </p:nvCxnSpPr>
        <p:spPr>
          <a:xfrm>
            <a:off x="0" y="1524000"/>
            <a:ext cx="12192000" cy="0"/>
          </a:xfrm>
          <a:prstGeom prst="line">
            <a:avLst/>
          </a:prstGeom>
          <a:ln w="222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121808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26164"/>
            <a:ext cx="10515600" cy="447869"/>
          </a:xfrm>
        </p:spPr>
        <p:txBody>
          <a:bodyPr>
            <a:normAutofit fontScale="90000"/>
          </a:bodyPr>
          <a:lstStyle/>
          <a:p>
            <a:pPr algn="ctr"/>
            <a:r>
              <a:rPr lang="el-GR" sz="3600" b="1" dirty="0" smtClean="0">
                <a:solidFill>
                  <a:srgbClr val="0070C0"/>
                </a:solidFill>
              </a:rPr>
              <a:t>Ηλεκτρονικές Υπηρεσίες</a:t>
            </a:r>
            <a:endParaRPr lang="el-GR" b="1" dirty="0">
              <a:solidFill>
                <a:srgbClr val="0070C0"/>
              </a:solidFill>
              <a:latin typeface="+mn-lt"/>
            </a:endParaRPr>
          </a:p>
        </p:txBody>
      </p:sp>
      <p:sp>
        <p:nvSpPr>
          <p:cNvPr id="4" name="Content Placeholder 3"/>
          <p:cNvSpPr>
            <a:spLocks noGrp="1"/>
          </p:cNvSpPr>
          <p:nvPr>
            <p:ph idx="1"/>
          </p:nvPr>
        </p:nvSpPr>
        <p:spPr>
          <a:xfrm>
            <a:off x="1330036" y="2364131"/>
            <a:ext cx="9634451" cy="4211781"/>
          </a:xfrm>
        </p:spPr>
        <p:txBody>
          <a:bodyPr>
            <a:normAutofit/>
          </a:bodyPr>
          <a:lstStyle/>
          <a:p>
            <a:pPr>
              <a:buFont typeface="Wingdings" panose="05000000000000000000" pitchFamily="2" charset="2"/>
              <a:buChar char="ü"/>
            </a:pPr>
            <a:r>
              <a:rPr lang="el-GR" i="1" dirty="0"/>
              <a:t>Υπηρεσία ηλεκτρονικής υποβολής αιτημάτων</a:t>
            </a:r>
            <a:endParaRPr lang="en-US" i="1" dirty="0" smtClean="0"/>
          </a:p>
          <a:p>
            <a:pPr>
              <a:buFont typeface="Wingdings" panose="05000000000000000000" pitchFamily="2" charset="2"/>
              <a:buChar char="ü"/>
            </a:pPr>
            <a:r>
              <a:rPr lang="el-GR" i="1" dirty="0" smtClean="0"/>
              <a:t>Ακαδημαϊκή ταυτότητα/φοιτητικό εισιτήριο</a:t>
            </a:r>
          </a:p>
          <a:p>
            <a:pPr>
              <a:buFont typeface="Wingdings" panose="05000000000000000000" pitchFamily="2" charset="2"/>
              <a:buChar char="ü"/>
            </a:pPr>
            <a:r>
              <a:rPr lang="el-GR" i="1" dirty="0" smtClean="0"/>
              <a:t>Ηλεκτρονική γραμματεία (</a:t>
            </a:r>
            <a:r>
              <a:rPr lang="en-US" i="1" dirty="0" smtClean="0"/>
              <a:t>My studies</a:t>
            </a:r>
            <a:r>
              <a:rPr lang="el-GR" i="1" dirty="0" smtClean="0"/>
              <a:t>)</a:t>
            </a:r>
            <a:endParaRPr lang="en-US" i="1" dirty="0" smtClean="0"/>
          </a:p>
          <a:p>
            <a:pPr>
              <a:buFont typeface="Wingdings" panose="05000000000000000000" pitchFamily="2" charset="2"/>
              <a:buChar char="ü"/>
            </a:pPr>
            <a:r>
              <a:rPr lang="el-GR" i="1" dirty="0" smtClean="0"/>
              <a:t>Ηλεκτρονική Δήλωση Συγγραμμάτων-ΕΥΔΟΞΟΣ</a:t>
            </a:r>
          </a:p>
          <a:p>
            <a:pPr>
              <a:buFont typeface="Wingdings" panose="05000000000000000000" pitchFamily="2" charset="2"/>
              <a:buChar char="ü"/>
            </a:pPr>
            <a:r>
              <a:rPr lang="el-GR" i="1" dirty="0" smtClean="0"/>
              <a:t>Ηλεκτρονική Τάξη (</a:t>
            </a:r>
            <a:r>
              <a:rPr lang="en-US" i="1" dirty="0" smtClean="0"/>
              <a:t>E-class</a:t>
            </a:r>
            <a:r>
              <a:rPr lang="el-GR" i="1" dirty="0" smtClean="0"/>
              <a:t>)</a:t>
            </a:r>
          </a:p>
          <a:p>
            <a:pPr>
              <a:buFont typeface="Wingdings" panose="05000000000000000000" pitchFamily="2" charset="2"/>
              <a:buChar char="ü"/>
            </a:pPr>
            <a:r>
              <a:rPr lang="el-GR" i="1" dirty="0" smtClean="0"/>
              <a:t>Σύνδεση </a:t>
            </a:r>
            <a:r>
              <a:rPr lang="en-US" i="1" dirty="0" smtClean="0"/>
              <a:t>Wi-Fi</a:t>
            </a:r>
          </a:p>
          <a:p>
            <a:pPr>
              <a:buFont typeface="Wingdings" panose="05000000000000000000" pitchFamily="2" charset="2"/>
              <a:buChar char="ü"/>
            </a:pPr>
            <a:r>
              <a:rPr lang="el-GR" i="1" dirty="0" smtClean="0"/>
              <a:t>Δίκτυο </a:t>
            </a:r>
            <a:r>
              <a:rPr lang="en-US" i="1" dirty="0" smtClean="0"/>
              <a:t>VPN</a:t>
            </a:r>
            <a:endParaRPr lang="el-GR" dirty="0" smtClean="0"/>
          </a:p>
        </p:txBody>
      </p:sp>
      <p:sp>
        <p:nvSpPr>
          <p:cNvPr id="5" name="Title 1"/>
          <p:cNvSpPr txBox="1">
            <a:spLocks/>
          </p:cNvSpPr>
          <p:nvPr/>
        </p:nvSpPr>
        <p:spPr>
          <a:xfrm>
            <a:off x="4322618" y="365126"/>
            <a:ext cx="7416798" cy="10849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l-GR" sz="2400" b="1" dirty="0">
                <a:solidFill>
                  <a:srgbClr val="0070C0"/>
                </a:solidFill>
              </a:rPr>
              <a:t>Τμήμα Ισπανικής Γλώσσας και Φιλολογίας</a:t>
            </a:r>
            <a:endParaRPr lang="el-GR" sz="2400" b="1" dirty="0">
              <a:solidFill>
                <a:srgbClr val="0070C0"/>
              </a:solidFill>
              <a:latin typeface="+mn-lt"/>
            </a:endParaRPr>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609599" y="411307"/>
            <a:ext cx="3177309" cy="1010659"/>
          </a:xfrm>
          <a:prstGeom prst="rect">
            <a:avLst/>
          </a:prstGeom>
        </p:spPr>
      </p:pic>
      <p:cxnSp>
        <p:nvCxnSpPr>
          <p:cNvPr id="7" name="Straight Connector 6"/>
          <p:cNvCxnSpPr/>
          <p:nvPr/>
        </p:nvCxnSpPr>
        <p:spPr>
          <a:xfrm>
            <a:off x="0" y="1524000"/>
            <a:ext cx="12192000" cy="0"/>
          </a:xfrm>
          <a:prstGeom prst="line">
            <a:avLst/>
          </a:prstGeom>
          <a:ln w="222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02539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26164"/>
            <a:ext cx="10515600" cy="447869"/>
          </a:xfrm>
        </p:spPr>
        <p:txBody>
          <a:bodyPr>
            <a:normAutofit fontScale="90000"/>
          </a:bodyPr>
          <a:lstStyle/>
          <a:p>
            <a:pPr algn="ctr"/>
            <a:r>
              <a:rPr lang="el-GR" sz="3600" b="1" dirty="0">
                <a:solidFill>
                  <a:schemeClr val="accent1">
                    <a:lumMod val="75000"/>
                  </a:schemeClr>
                </a:solidFill>
              </a:rPr>
              <a:t>Πρόγραμμα Μεταπτυχιακών Σπουδών</a:t>
            </a:r>
            <a:endParaRPr lang="el-GR" b="1" dirty="0">
              <a:solidFill>
                <a:schemeClr val="accent1">
                  <a:lumMod val="75000"/>
                </a:schemeClr>
              </a:solidFill>
            </a:endParaRPr>
          </a:p>
        </p:txBody>
      </p:sp>
      <p:sp>
        <p:nvSpPr>
          <p:cNvPr id="4" name="Content Placeholder 3"/>
          <p:cNvSpPr>
            <a:spLocks noGrp="1"/>
          </p:cNvSpPr>
          <p:nvPr>
            <p:ph idx="1"/>
          </p:nvPr>
        </p:nvSpPr>
        <p:spPr>
          <a:xfrm>
            <a:off x="838200" y="2364131"/>
            <a:ext cx="10515600" cy="4211781"/>
          </a:xfrm>
        </p:spPr>
        <p:txBody>
          <a:bodyPr>
            <a:normAutofit/>
          </a:bodyPr>
          <a:lstStyle/>
          <a:p>
            <a:pPr marL="0" indent="0">
              <a:buNone/>
            </a:pPr>
            <a:r>
              <a:rPr lang="el-GR" dirty="0"/>
              <a:t>Τ</a:t>
            </a:r>
            <a:r>
              <a:rPr lang="el-GR" dirty="0" smtClean="0"/>
              <a:t>ο 2017-2018 λειτούργησε το </a:t>
            </a:r>
            <a:r>
              <a:rPr lang="el-GR" b="1" dirty="0" smtClean="0"/>
              <a:t>ΠΜΣ «Ισπανοαμερικανικές Σπουδές»</a:t>
            </a:r>
            <a:r>
              <a:rPr lang="el-GR" dirty="0" smtClean="0"/>
              <a:t>.</a:t>
            </a:r>
          </a:p>
          <a:p>
            <a:pPr marL="0" indent="0">
              <a:buNone/>
            </a:pPr>
            <a:endParaRPr lang="el-GR" sz="1800" dirty="0" smtClean="0"/>
          </a:p>
          <a:p>
            <a:pPr marL="0" indent="0">
              <a:buNone/>
            </a:pPr>
            <a:r>
              <a:rPr lang="el-GR" dirty="0" smtClean="0"/>
              <a:t>Το 2018-2019 αντικαταστάθηκε </a:t>
            </a:r>
            <a:r>
              <a:rPr lang="el-GR" dirty="0"/>
              <a:t>από το </a:t>
            </a:r>
            <a:r>
              <a:rPr lang="el-GR" b="1" dirty="0" smtClean="0"/>
              <a:t>ΠΜΣ «Λατινοαμερικανικές </a:t>
            </a:r>
            <a:r>
              <a:rPr lang="el-GR" b="1" dirty="0"/>
              <a:t>και Ιβηρικές Σπουδές</a:t>
            </a:r>
            <a:r>
              <a:rPr lang="el-GR" b="1" dirty="0" smtClean="0"/>
              <a:t>»</a:t>
            </a:r>
            <a:r>
              <a:rPr lang="el-GR" dirty="0" smtClean="0"/>
              <a:t>, που απονέμει Μεταπτυχιακό Δίπλωμα </a:t>
            </a:r>
            <a:r>
              <a:rPr lang="el-GR" dirty="0"/>
              <a:t>Ειδίκευσης </a:t>
            </a:r>
            <a:r>
              <a:rPr lang="el-GR" dirty="0" smtClean="0"/>
              <a:t>στις </a:t>
            </a:r>
            <a:r>
              <a:rPr lang="el-GR" dirty="0"/>
              <a:t>ειδικεύσεις:</a:t>
            </a:r>
          </a:p>
          <a:p>
            <a:pPr marL="0" indent="0">
              <a:buNone/>
            </a:pPr>
            <a:r>
              <a:rPr lang="el-GR" dirty="0" smtClean="0"/>
              <a:t>	1</a:t>
            </a:r>
            <a:r>
              <a:rPr lang="el-GR" dirty="0"/>
              <a:t>. «Λατινοαμερικανικές και Ισπανικές Σπουδές» </a:t>
            </a:r>
            <a:r>
              <a:rPr lang="el-GR" dirty="0" smtClean="0"/>
              <a:t>και</a:t>
            </a:r>
            <a:endParaRPr lang="el-GR" dirty="0"/>
          </a:p>
          <a:p>
            <a:pPr marL="0" indent="0">
              <a:buNone/>
            </a:pPr>
            <a:r>
              <a:rPr lang="el-GR" dirty="0" smtClean="0"/>
              <a:t>	2</a:t>
            </a:r>
            <a:r>
              <a:rPr lang="el-GR" dirty="0"/>
              <a:t>. «Μετάφραση-Γλωσσολογία. Θεωρία και Εφαρμογές στην </a:t>
            </a:r>
            <a:r>
              <a:rPr lang="el-GR" dirty="0" smtClean="0"/>
              <a:t>		     Ισπανική </a:t>
            </a:r>
            <a:r>
              <a:rPr lang="el-GR" dirty="0"/>
              <a:t>Γλώσσα»</a:t>
            </a:r>
          </a:p>
        </p:txBody>
      </p:sp>
      <p:sp>
        <p:nvSpPr>
          <p:cNvPr id="5" name="Title 1"/>
          <p:cNvSpPr txBox="1">
            <a:spLocks/>
          </p:cNvSpPr>
          <p:nvPr/>
        </p:nvSpPr>
        <p:spPr>
          <a:xfrm>
            <a:off x="4322618" y="365126"/>
            <a:ext cx="7416798" cy="10849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l-GR" sz="2400" b="1" dirty="0">
                <a:solidFill>
                  <a:srgbClr val="0070C0"/>
                </a:solidFill>
              </a:rPr>
              <a:t>Τμήμα Ισπανικής Γλώσσας και Φιλολογίας</a:t>
            </a:r>
            <a:endParaRPr lang="el-GR" sz="2400" b="1" dirty="0">
              <a:solidFill>
                <a:srgbClr val="0070C0"/>
              </a:solidFill>
              <a:latin typeface="+mn-lt"/>
            </a:endParaRPr>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609599" y="411307"/>
            <a:ext cx="3177309" cy="1010659"/>
          </a:xfrm>
          <a:prstGeom prst="rect">
            <a:avLst/>
          </a:prstGeom>
        </p:spPr>
      </p:pic>
      <p:cxnSp>
        <p:nvCxnSpPr>
          <p:cNvPr id="7" name="Straight Connector 6"/>
          <p:cNvCxnSpPr/>
          <p:nvPr/>
        </p:nvCxnSpPr>
        <p:spPr>
          <a:xfrm>
            <a:off x="0" y="1524000"/>
            <a:ext cx="12192000" cy="0"/>
          </a:xfrm>
          <a:prstGeom prst="line">
            <a:avLst/>
          </a:prstGeom>
          <a:ln w="222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186538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26164"/>
            <a:ext cx="10515600" cy="447869"/>
          </a:xfrm>
        </p:spPr>
        <p:txBody>
          <a:bodyPr>
            <a:normAutofit fontScale="90000"/>
          </a:bodyPr>
          <a:lstStyle/>
          <a:p>
            <a:pPr algn="ctr"/>
            <a:r>
              <a:rPr lang="el-GR" sz="3600" b="1" dirty="0" smtClean="0">
                <a:solidFill>
                  <a:srgbClr val="0070C0"/>
                </a:solidFill>
              </a:rPr>
              <a:t>Διδακτορικές Σπουδές</a:t>
            </a:r>
            <a:endParaRPr lang="el-GR" b="1" dirty="0">
              <a:solidFill>
                <a:srgbClr val="0070C0"/>
              </a:solidFill>
              <a:latin typeface="+mn-lt"/>
            </a:endParaRPr>
          </a:p>
        </p:txBody>
      </p:sp>
      <p:sp>
        <p:nvSpPr>
          <p:cNvPr id="4" name="Content Placeholder 3"/>
          <p:cNvSpPr>
            <a:spLocks noGrp="1"/>
          </p:cNvSpPr>
          <p:nvPr>
            <p:ph idx="1"/>
          </p:nvPr>
        </p:nvSpPr>
        <p:spPr>
          <a:xfrm>
            <a:off x="838200" y="2364131"/>
            <a:ext cx="10515600" cy="4211781"/>
          </a:xfrm>
        </p:spPr>
        <p:txBody>
          <a:bodyPr>
            <a:normAutofit/>
          </a:bodyPr>
          <a:lstStyle/>
          <a:p>
            <a:pPr marL="0" indent="0">
              <a:lnSpc>
                <a:spcPct val="100000"/>
              </a:lnSpc>
              <a:spcBef>
                <a:spcPts val="0"/>
              </a:spcBef>
              <a:buNone/>
            </a:pPr>
            <a:r>
              <a:rPr lang="el-GR" dirty="0" smtClean="0"/>
              <a:t>Στο Τμήμα λειτουργεί Πρόγραμμα Διδακτορικών Σπουδών με σκοπό την </a:t>
            </a:r>
            <a:r>
              <a:rPr lang="el-GR" dirty="0"/>
              <a:t>προαγωγή της γνώσης και της πρωτότυπης επιστημονικής έρευνας σε αντικείμενα, θεματικές ενότητες και επιστημονικούς κλάδους των Λατινοαμερικανικών και Ισπανικών σπουδών, της μετάφρασης, </a:t>
            </a:r>
            <a:endParaRPr lang="en-US" dirty="0" smtClean="0"/>
          </a:p>
          <a:p>
            <a:pPr marL="0" indent="0">
              <a:lnSpc>
                <a:spcPct val="100000"/>
              </a:lnSpc>
              <a:spcBef>
                <a:spcPts val="0"/>
              </a:spcBef>
              <a:buNone/>
            </a:pPr>
            <a:r>
              <a:rPr lang="el-GR" dirty="0" smtClean="0"/>
              <a:t>της </a:t>
            </a:r>
            <a:r>
              <a:rPr lang="el-GR" dirty="0"/>
              <a:t>γλωσσολογίας και των εφαρμογών της</a:t>
            </a:r>
            <a:r>
              <a:rPr lang="el-GR" dirty="0" smtClean="0"/>
              <a:t>.</a:t>
            </a:r>
            <a:endParaRPr lang="el-GR" dirty="0"/>
          </a:p>
        </p:txBody>
      </p:sp>
      <p:sp>
        <p:nvSpPr>
          <p:cNvPr id="5" name="Title 1"/>
          <p:cNvSpPr txBox="1">
            <a:spLocks/>
          </p:cNvSpPr>
          <p:nvPr/>
        </p:nvSpPr>
        <p:spPr>
          <a:xfrm>
            <a:off x="4322618" y="365126"/>
            <a:ext cx="7416798" cy="10849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l-GR" sz="2400" b="1" dirty="0">
                <a:solidFill>
                  <a:srgbClr val="0070C0"/>
                </a:solidFill>
              </a:rPr>
              <a:t>Τμήμα Ισπανικής Γλώσσας και Φιλολογίας</a:t>
            </a:r>
            <a:endParaRPr lang="el-GR" sz="2400" b="1" dirty="0">
              <a:solidFill>
                <a:srgbClr val="0070C0"/>
              </a:solidFill>
              <a:latin typeface="+mn-lt"/>
            </a:endParaRPr>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609599" y="411307"/>
            <a:ext cx="3177309" cy="1010659"/>
          </a:xfrm>
          <a:prstGeom prst="rect">
            <a:avLst/>
          </a:prstGeom>
        </p:spPr>
      </p:pic>
      <p:cxnSp>
        <p:nvCxnSpPr>
          <p:cNvPr id="7" name="Straight Connector 6"/>
          <p:cNvCxnSpPr/>
          <p:nvPr/>
        </p:nvCxnSpPr>
        <p:spPr>
          <a:xfrm>
            <a:off x="0" y="1524000"/>
            <a:ext cx="12192000" cy="0"/>
          </a:xfrm>
          <a:prstGeom prst="line">
            <a:avLst/>
          </a:prstGeom>
          <a:ln w="222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332415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26164"/>
            <a:ext cx="10515600" cy="447869"/>
          </a:xfrm>
        </p:spPr>
        <p:txBody>
          <a:bodyPr>
            <a:noAutofit/>
          </a:bodyPr>
          <a:lstStyle/>
          <a:p>
            <a:pPr algn="ctr"/>
            <a:r>
              <a:rPr lang="el-GR" sz="4000" b="1" dirty="0" smtClean="0">
                <a:solidFill>
                  <a:srgbClr val="0070C0"/>
                </a:solidFill>
              </a:rPr>
              <a:t>Εργαστήριο</a:t>
            </a:r>
            <a:endParaRPr lang="el-GR" sz="4000" b="1" dirty="0">
              <a:solidFill>
                <a:srgbClr val="0070C0"/>
              </a:solidFill>
              <a:latin typeface="+mn-lt"/>
            </a:endParaRPr>
          </a:p>
        </p:txBody>
      </p:sp>
      <p:sp>
        <p:nvSpPr>
          <p:cNvPr id="4" name="Content Placeholder 3"/>
          <p:cNvSpPr>
            <a:spLocks noGrp="1"/>
          </p:cNvSpPr>
          <p:nvPr>
            <p:ph idx="1"/>
          </p:nvPr>
        </p:nvSpPr>
        <p:spPr>
          <a:xfrm>
            <a:off x="838200" y="2364131"/>
            <a:ext cx="10515600" cy="4211781"/>
          </a:xfrm>
        </p:spPr>
        <p:txBody>
          <a:bodyPr>
            <a:normAutofit/>
          </a:bodyPr>
          <a:lstStyle/>
          <a:p>
            <a:pPr marL="0" indent="0">
              <a:buNone/>
            </a:pPr>
            <a:r>
              <a:rPr lang="el-GR" sz="4000" dirty="0"/>
              <a:t>Τ</a:t>
            </a:r>
            <a:r>
              <a:rPr lang="el-GR" sz="4000" dirty="0" smtClean="0"/>
              <a:t>ο ακαδημαϊκό έτος 2020-2021 ιδρύθηκε το </a:t>
            </a:r>
            <a:r>
              <a:rPr lang="el-GR" sz="4000" dirty="0"/>
              <a:t>Εργαστήριο </a:t>
            </a:r>
            <a:r>
              <a:rPr lang="el-GR" sz="4000" b="1" dirty="0" smtClean="0"/>
              <a:t>Έρευνας και Εφαρμογών Ισπανικών και Λατινοαμερικανικών Σπουδών</a:t>
            </a:r>
            <a:endParaRPr lang="el-GR" sz="4000" dirty="0"/>
          </a:p>
        </p:txBody>
      </p:sp>
      <p:sp>
        <p:nvSpPr>
          <p:cNvPr id="5" name="Title 1"/>
          <p:cNvSpPr txBox="1">
            <a:spLocks/>
          </p:cNvSpPr>
          <p:nvPr/>
        </p:nvSpPr>
        <p:spPr>
          <a:xfrm>
            <a:off x="4322618" y="365126"/>
            <a:ext cx="7416798" cy="10849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l-GR" sz="2400" b="1" dirty="0">
                <a:solidFill>
                  <a:srgbClr val="0070C0"/>
                </a:solidFill>
              </a:rPr>
              <a:t>Τμήμα Ισπανικής Γλώσσας και Φιλολογίας</a:t>
            </a:r>
            <a:endParaRPr lang="el-GR" sz="2400" b="1" dirty="0">
              <a:solidFill>
                <a:srgbClr val="0070C0"/>
              </a:solidFill>
              <a:latin typeface="+mn-lt"/>
            </a:endParaRPr>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609599" y="411307"/>
            <a:ext cx="3177309" cy="1010659"/>
          </a:xfrm>
          <a:prstGeom prst="rect">
            <a:avLst/>
          </a:prstGeom>
        </p:spPr>
      </p:pic>
      <p:cxnSp>
        <p:nvCxnSpPr>
          <p:cNvPr id="7" name="Straight Connector 6"/>
          <p:cNvCxnSpPr/>
          <p:nvPr/>
        </p:nvCxnSpPr>
        <p:spPr>
          <a:xfrm>
            <a:off x="0" y="1524000"/>
            <a:ext cx="12192000" cy="0"/>
          </a:xfrm>
          <a:prstGeom prst="line">
            <a:avLst/>
          </a:prstGeom>
          <a:ln w="222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799991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26164"/>
            <a:ext cx="10515600" cy="447869"/>
          </a:xfrm>
        </p:spPr>
        <p:txBody>
          <a:bodyPr>
            <a:normAutofit fontScale="90000"/>
          </a:bodyPr>
          <a:lstStyle/>
          <a:p>
            <a:pPr algn="ctr"/>
            <a:r>
              <a:rPr lang="el-GR" sz="3600" b="1" dirty="0" smtClean="0">
                <a:solidFill>
                  <a:srgbClr val="0070C0"/>
                </a:solidFill>
              </a:rPr>
              <a:t>ΚΡΑΤΙΚΟ ΠΙΣΤΟΠΟΙΗΤΙΚΟ ΓΛΩΣΣΟΜΑΘΕΙΑΣ (ΚΠΓ)</a:t>
            </a:r>
            <a:endParaRPr lang="el-GR" b="1" dirty="0">
              <a:solidFill>
                <a:srgbClr val="0070C0"/>
              </a:solidFill>
              <a:latin typeface="+mn-lt"/>
            </a:endParaRPr>
          </a:p>
        </p:txBody>
      </p:sp>
      <p:sp>
        <p:nvSpPr>
          <p:cNvPr id="4" name="Content Placeholder 3"/>
          <p:cNvSpPr>
            <a:spLocks noGrp="1"/>
          </p:cNvSpPr>
          <p:nvPr>
            <p:ph idx="1"/>
          </p:nvPr>
        </p:nvSpPr>
        <p:spPr>
          <a:xfrm>
            <a:off x="838200" y="2364131"/>
            <a:ext cx="10616738" cy="4335927"/>
          </a:xfrm>
        </p:spPr>
        <p:txBody>
          <a:bodyPr>
            <a:normAutofit fontScale="92500" lnSpcReduction="20000"/>
          </a:bodyPr>
          <a:lstStyle/>
          <a:p>
            <a:pPr marL="0" indent="0">
              <a:lnSpc>
                <a:spcPct val="110000"/>
              </a:lnSpc>
              <a:buNone/>
            </a:pPr>
            <a:r>
              <a:rPr lang="el-GR" dirty="0"/>
              <a:t>Το Τμήμα Ισπανικής Γλώσσας και Φιλολογίας από το 2008 είναι υπεύθυνο για την πιστοποίηση της γνώσης της ισπανικής γλώσσας στο πλαίσιο της διενέργειας των εξετάσεων του Κρατικού Πιστοποιητικού Γλωσσομάθειας του Υπουργείου Παιδείας και Θρησκευμάτων.</a:t>
            </a:r>
          </a:p>
          <a:p>
            <a:pPr marL="0" indent="0">
              <a:lnSpc>
                <a:spcPct val="110000"/>
              </a:lnSpc>
              <a:buNone/>
            </a:pPr>
            <a:r>
              <a:rPr lang="el-GR" dirty="0"/>
              <a:t>Το ΚΠΓ είναι ένα έγκυρο, αξιόπιστο, ανταγωνιστικό και αναγνωρισμένο στην Ελλάδα και το εξωτερικό </a:t>
            </a:r>
            <a:r>
              <a:rPr lang="el-GR" dirty="0" err="1"/>
              <a:t>πολυγλωσσικό</a:t>
            </a:r>
            <a:r>
              <a:rPr lang="el-GR" dirty="0"/>
              <a:t> σύστημα εξετάσεων που οδηγεί σε πιστοποίηση της γλωσσομάθειας, σύμφωνα με την 6βαθμη κλίμακα του Συμβουλίου της Ευρώπης. </a:t>
            </a:r>
          </a:p>
          <a:p>
            <a:pPr marL="0" indent="0">
              <a:lnSpc>
                <a:spcPct val="110000"/>
              </a:lnSpc>
              <a:buNone/>
            </a:pPr>
            <a:r>
              <a:rPr lang="el-GR" dirty="0"/>
              <a:t>Από το 2014 το Τμήμα Ισπανικής Γλώσσας και Φιλολογίας μετέχει στο έργο «Προετοιμασία των οργάνων μέτρησης για τις εξετάσεις των δύο περιόδων του Κρατικού Πιστοποιητικού Γλωσσομάθειας (ΚΠΓ)»</a:t>
            </a:r>
          </a:p>
        </p:txBody>
      </p:sp>
      <p:sp>
        <p:nvSpPr>
          <p:cNvPr id="5" name="Title 1"/>
          <p:cNvSpPr txBox="1">
            <a:spLocks/>
          </p:cNvSpPr>
          <p:nvPr/>
        </p:nvSpPr>
        <p:spPr>
          <a:xfrm>
            <a:off x="4322618" y="365126"/>
            <a:ext cx="7416798" cy="10849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l-GR" sz="2400" b="1" dirty="0">
                <a:solidFill>
                  <a:srgbClr val="0070C0"/>
                </a:solidFill>
              </a:rPr>
              <a:t>Τμήμα Ισπανικής Γλώσσας και Φιλολογίας</a:t>
            </a:r>
            <a:endParaRPr lang="el-GR" sz="2400" b="1" dirty="0">
              <a:solidFill>
                <a:srgbClr val="0070C0"/>
              </a:solidFill>
              <a:latin typeface="+mn-lt"/>
            </a:endParaRPr>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609599" y="383316"/>
            <a:ext cx="3177309" cy="1010659"/>
          </a:xfrm>
          <a:prstGeom prst="rect">
            <a:avLst/>
          </a:prstGeom>
        </p:spPr>
      </p:pic>
      <p:cxnSp>
        <p:nvCxnSpPr>
          <p:cNvPr id="7" name="Straight Connector 6"/>
          <p:cNvCxnSpPr/>
          <p:nvPr/>
        </p:nvCxnSpPr>
        <p:spPr>
          <a:xfrm>
            <a:off x="0" y="1524000"/>
            <a:ext cx="12192000" cy="0"/>
          </a:xfrm>
          <a:prstGeom prst="line">
            <a:avLst/>
          </a:prstGeom>
          <a:ln w="222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5900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2281383"/>
            <a:ext cx="12192000" cy="4576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Title 1"/>
          <p:cNvSpPr txBox="1">
            <a:spLocks/>
          </p:cNvSpPr>
          <p:nvPr/>
        </p:nvSpPr>
        <p:spPr>
          <a:xfrm>
            <a:off x="838200" y="1754910"/>
            <a:ext cx="10515600" cy="526473"/>
          </a:xfrm>
          <a:prstGeom prst="rect">
            <a:avLst/>
          </a:prstGeom>
        </p:spPr>
        <p:txBody>
          <a:bodyP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dirty="0" smtClean="0">
                <a:solidFill>
                  <a:srgbClr val="0070C0"/>
                </a:solidFill>
                <a:latin typeface="+mn-lt"/>
              </a:rPr>
              <a:t>Εκδόσεις</a:t>
            </a:r>
            <a:endParaRPr lang="el-GR" dirty="0">
              <a:solidFill>
                <a:srgbClr val="0070C0"/>
              </a:solidFill>
              <a:latin typeface="+mn-lt"/>
            </a:endParaRPr>
          </a:p>
        </p:txBody>
      </p:sp>
      <p:sp>
        <p:nvSpPr>
          <p:cNvPr id="3" name="Title 1"/>
          <p:cNvSpPr txBox="1">
            <a:spLocks/>
          </p:cNvSpPr>
          <p:nvPr/>
        </p:nvSpPr>
        <p:spPr>
          <a:xfrm>
            <a:off x="4322618" y="365126"/>
            <a:ext cx="7416798" cy="10849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l-GR" sz="2400" b="1" dirty="0">
                <a:solidFill>
                  <a:srgbClr val="0070C0"/>
                </a:solidFill>
              </a:rPr>
              <a:t>Τμήμα Ισπανικής Γλώσσας και Φιλολογίας</a:t>
            </a:r>
            <a:endParaRPr lang="el-GR" sz="2400" b="1" dirty="0">
              <a:solidFill>
                <a:srgbClr val="0070C0"/>
              </a:solidFill>
              <a:latin typeface="+mn-lt"/>
            </a:endParaRP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609599" y="411307"/>
            <a:ext cx="3177309" cy="1010659"/>
          </a:xfrm>
          <a:prstGeom prst="rect">
            <a:avLst/>
          </a:prstGeom>
        </p:spPr>
      </p:pic>
      <p:cxnSp>
        <p:nvCxnSpPr>
          <p:cNvPr id="5" name="Straight Connector 4"/>
          <p:cNvCxnSpPr/>
          <p:nvPr/>
        </p:nvCxnSpPr>
        <p:spPr>
          <a:xfrm>
            <a:off x="0" y="1524000"/>
            <a:ext cx="12192000" cy="0"/>
          </a:xfrm>
          <a:prstGeom prst="line">
            <a:avLst/>
          </a:prstGeom>
          <a:ln w="22225"/>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rotWithShape="1">
          <a:blip r:embed="rId3"/>
          <a:srcRect l="4841" t="23229" r="7584" b="31226"/>
          <a:stretch/>
        </p:blipFill>
        <p:spPr>
          <a:xfrm>
            <a:off x="0" y="2426676"/>
            <a:ext cx="12192000" cy="3552093"/>
          </a:xfrm>
          <a:prstGeom prst="rect">
            <a:avLst/>
          </a:prstGeom>
        </p:spPr>
      </p:pic>
    </p:spTree>
    <p:extLst>
      <p:ext uri="{BB962C8B-B14F-4D97-AF65-F5344CB8AC3E}">
        <p14:creationId xmlns:p14="http://schemas.microsoft.com/office/powerpoint/2010/main" val="228580061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801090"/>
            <a:ext cx="10515600" cy="526473"/>
          </a:xfrm>
          <a:prstGeom prst="rect">
            <a:avLst/>
          </a:prstGeom>
        </p:spPr>
        <p:txBody>
          <a:bodyP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mtClean="0">
                <a:solidFill>
                  <a:srgbClr val="0070C0"/>
                </a:solidFill>
                <a:latin typeface="+mn-lt"/>
              </a:rPr>
              <a:t>Διεθνή Συνέδρια</a:t>
            </a:r>
            <a:endParaRPr lang="el-GR" dirty="0">
              <a:solidFill>
                <a:srgbClr val="0070C0"/>
              </a:solidFill>
              <a:latin typeface="+mn-lt"/>
            </a:endParaRPr>
          </a:p>
        </p:txBody>
      </p:sp>
      <p:sp>
        <p:nvSpPr>
          <p:cNvPr id="3" name="Title 1"/>
          <p:cNvSpPr txBox="1">
            <a:spLocks/>
          </p:cNvSpPr>
          <p:nvPr/>
        </p:nvSpPr>
        <p:spPr>
          <a:xfrm>
            <a:off x="4322618" y="365126"/>
            <a:ext cx="7416798" cy="10849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l-GR" sz="2400" b="1" dirty="0">
                <a:solidFill>
                  <a:srgbClr val="0070C0"/>
                </a:solidFill>
              </a:rPr>
              <a:t>Τμήμα Ισπανικής Γλώσσας και Φιλολογίας</a:t>
            </a:r>
            <a:endParaRPr lang="el-GR" sz="2400" b="1" dirty="0">
              <a:solidFill>
                <a:srgbClr val="0070C0"/>
              </a:solidFill>
              <a:latin typeface="+mn-lt"/>
            </a:endParaRP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609599" y="411307"/>
            <a:ext cx="3177309" cy="1010659"/>
          </a:xfrm>
          <a:prstGeom prst="rect">
            <a:avLst/>
          </a:prstGeom>
        </p:spPr>
      </p:pic>
      <p:cxnSp>
        <p:nvCxnSpPr>
          <p:cNvPr id="5" name="Straight Connector 4"/>
          <p:cNvCxnSpPr/>
          <p:nvPr/>
        </p:nvCxnSpPr>
        <p:spPr>
          <a:xfrm>
            <a:off x="0" y="1524000"/>
            <a:ext cx="12192000" cy="0"/>
          </a:xfrm>
          <a:prstGeom prst="line">
            <a:avLst/>
          </a:prstGeom>
          <a:ln w="22225"/>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3350" y="2327563"/>
            <a:ext cx="5925300" cy="4124036"/>
          </a:xfrm>
          <a:prstGeom prst="rect">
            <a:avLst/>
          </a:prstGeom>
          <a:ln w="12700">
            <a:solidFill>
              <a:srgbClr val="5B9BD5"/>
            </a:solidFill>
          </a:ln>
          <a:effectLst>
            <a:outerShdw blurRad="50800" dist="38100" dir="2700000" algn="tl" rotWithShape="0">
              <a:srgbClr val="00B0F0">
                <a:alpha val="40000"/>
              </a:srgbClr>
            </a:outerShdw>
          </a:effectLst>
        </p:spPr>
      </p:pic>
    </p:spTree>
    <p:extLst>
      <p:ext uri="{BB962C8B-B14F-4D97-AF65-F5344CB8AC3E}">
        <p14:creationId xmlns:p14="http://schemas.microsoft.com/office/powerpoint/2010/main" val="5937759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322618" y="365126"/>
            <a:ext cx="7416798" cy="10849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l-GR" sz="2400" b="1" dirty="0">
                <a:solidFill>
                  <a:srgbClr val="0070C0"/>
                </a:solidFill>
              </a:rPr>
              <a:t>Τμήμα Ισπανικής Γλώσσας και Φιλολογίας</a:t>
            </a:r>
            <a:endParaRPr lang="el-GR" sz="2400" b="1" dirty="0">
              <a:solidFill>
                <a:srgbClr val="0070C0"/>
              </a:solidFill>
              <a:latin typeface="+mn-lt"/>
            </a:endParaRPr>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609599" y="411307"/>
            <a:ext cx="3177309" cy="1010659"/>
          </a:xfrm>
          <a:prstGeom prst="rect">
            <a:avLst/>
          </a:prstGeom>
        </p:spPr>
      </p:pic>
      <p:cxnSp>
        <p:nvCxnSpPr>
          <p:cNvPr id="7" name="Straight Connector 6"/>
          <p:cNvCxnSpPr/>
          <p:nvPr/>
        </p:nvCxnSpPr>
        <p:spPr>
          <a:xfrm>
            <a:off x="0" y="1524000"/>
            <a:ext cx="12192000"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813261" y="1751216"/>
            <a:ext cx="10515600" cy="526473"/>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dirty="0" smtClean="0">
                <a:solidFill>
                  <a:srgbClr val="0070C0"/>
                </a:solidFill>
                <a:latin typeface="+mn-lt"/>
              </a:rPr>
              <a:t>Ανθρώπινο Δυναμικό: Μέλη ΔΕΠ</a:t>
            </a:r>
            <a:endParaRPr lang="el-GR" dirty="0">
              <a:solidFill>
                <a:srgbClr val="0070C0"/>
              </a:solidFill>
              <a:latin typeface="+mn-lt"/>
            </a:endParaRPr>
          </a:p>
        </p:txBody>
      </p:sp>
      <p:sp>
        <p:nvSpPr>
          <p:cNvPr id="10" name="Content Placeholder 3"/>
          <p:cNvSpPr txBox="1">
            <a:spLocks/>
          </p:cNvSpPr>
          <p:nvPr/>
        </p:nvSpPr>
        <p:spPr>
          <a:xfrm>
            <a:off x="739835" y="2421774"/>
            <a:ext cx="4804756" cy="2295236"/>
          </a:xfrm>
          <a:prstGeom prst="rect">
            <a:avLst/>
          </a:prstGeom>
        </p:spPr>
        <p:txBody>
          <a:bodyPr numCol="1">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l-GR" sz="2500" dirty="0" smtClean="0">
                <a:solidFill>
                  <a:srgbClr val="0070C0"/>
                </a:solidFill>
              </a:rPr>
              <a:t>Καθηγητές</a:t>
            </a:r>
          </a:p>
          <a:p>
            <a:r>
              <a:rPr lang="el-GR" sz="2500" dirty="0" smtClean="0"/>
              <a:t>Ευθυμία Πανδή Παυλάκη</a:t>
            </a:r>
          </a:p>
          <a:p>
            <a:r>
              <a:rPr lang="el-GR" sz="2500" dirty="0" smtClean="0"/>
              <a:t>Δημήτριος Δρόσος</a:t>
            </a:r>
          </a:p>
          <a:p>
            <a:r>
              <a:rPr lang="el-GR" sz="2500" dirty="0" smtClean="0"/>
              <a:t>Ανθή Παπαγεωργίου</a:t>
            </a:r>
          </a:p>
          <a:p>
            <a:r>
              <a:rPr lang="el-GR" sz="2500" dirty="0" smtClean="0"/>
              <a:t>Βικτωρία Κρητικού </a:t>
            </a:r>
          </a:p>
          <a:p>
            <a:pPr marL="0" indent="0">
              <a:buFont typeface="Arial" panose="020B0604020202020204" pitchFamily="34" charset="0"/>
              <a:buNone/>
            </a:pPr>
            <a:endParaRPr lang="el-GR" sz="2500" dirty="0" smtClean="0">
              <a:solidFill>
                <a:srgbClr val="0070C0"/>
              </a:solidFill>
            </a:endParaRPr>
          </a:p>
          <a:p>
            <a:pPr marL="0" indent="0">
              <a:buFont typeface="Arial" panose="020B0604020202020204" pitchFamily="34" charset="0"/>
              <a:buNone/>
            </a:pPr>
            <a:endParaRPr lang="el-GR" sz="2500" dirty="0" smtClean="0">
              <a:solidFill>
                <a:srgbClr val="0070C0"/>
              </a:solidFill>
            </a:endParaRPr>
          </a:p>
          <a:p>
            <a:pPr marL="0" indent="0">
              <a:buFont typeface="Arial" panose="020B0604020202020204" pitchFamily="34" charset="0"/>
              <a:buNone/>
            </a:pPr>
            <a:endParaRPr lang="el-GR" sz="2500" dirty="0" smtClean="0">
              <a:solidFill>
                <a:srgbClr val="0070C0"/>
              </a:solidFill>
            </a:endParaRPr>
          </a:p>
          <a:p>
            <a:pPr marL="0" indent="0">
              <a:buFont typeface="Arial" panose="020B0604020202020204" pitchFamily="34" charset="0"/>
              <a:buNone/>
            </a:pPr>
            <a:endParaRPr lang="el-GR" sz="2500" dirty="0" smtClean="0">
              <a:solidFill>
                <a:srgbClr val="0070C0"/>
              </a:solidFill>
            </a:endParaRPr>
          </a:p>
          <a:p>
            <a:pPr marL="0" indent="0">
              <a:buFont typeface="Arial" panose="020B0604020202020204" pitchFamily="34" charset="0"/>
              <a:buNone/>
            </a:pPr>
            <a:endParaRPr lang="el-GR" sz="2500" dirty="0" smtClean="0">
              <a:solidFill>
                <a:srgbClr val="0070C0"/>
              </a:solidFill>
            </a:endParaRPr>
          </a:p>
          <a:p>
            <a:pPr marL="0" indent="0">
              <a:buFont typeface="Arial" panose="020B0604020202020204" pitchFamily="34" charset="0"/>
              <a:buNone/>
            </a:pPr>
            <a:endParaRPr lang="el-GR" sz="2500" dirty="0" smtClean="0">
              <a:solidFill>
                <a:srgbClr val="0070C0"/>
              </a:solidFill>
            </a:endParaRPr>
          </a:p>
          <a:p>
            <a:pPr marL="0" indent="0">
              <a:buFont typeface="Arial" panose="020B0604020202020204" pitchFamily="34" charset="0"/>
              <a:buNone/>
            </a:pPr>
            <a:endParaRPr lang="el-GR" sz="2500" dirty="0" smtClean="0">
              <a:solidFill>
                <a:srgbClr val="0070C0"/>
              </a:solidFill>
            </a:endParaRPr>
          </a:p>
          <a:p>
            <a:pPr marL="0" indent="0">
              <a:buFont typeface="Arial" panose="020B0604020202020204" pitchFamily="34" charset="0"/>
              <a:buNone/>
            </a:pPr>
            <a:endParaRPr lang="el-GR" sz="2500" dirty="0" smtClean="0">
              <a:solidFill>
                <a:srgbClr val="0070C0"/>
              </a:solidFill>
            </a:endParaRPr>
          </a:p>
          <a:p>
            <a:pPr marL="0" indent="0">
              <a:buFont typeface="Arial" panose="020B0604020202020204" pitchFamily="34" charset="0"/>
              <a:buNone/>
            </a:pPr>
            <a:endParaRPr lang="el-GR" dirty="0" smtClean="0"/>
          </a:p>
          <a:p>
            <a:pPr marL="0" indent="0">
              <a:buFont typeface="Arial" panose="020B0604020202020204" pitchFamily="34" charset="0"/>
              <a:buNone/>
            </a:pPr>
            <a:endParaRPr lang="el-GR" dirty="0"/>
          </a:p>
        </p:txBody>
      </p:sp>
      <p:sp>
        <p:nvSpPr>
          <p:cNvPr id="11" name="Content Placeholder 3"/>
          <p:cNvSpPr txBox="1">
            <a:spLocks/>
          </p:cNvSpPr>
          <p:nvPr/>
        </p:nvSpPr>
        <p:spPr>
          <a:xfrm>
            <a:off x="4131428" y="3761507"/>
            <a:ext cx="4804756" cy="1763221"/>
          </a:xfrm>
          <a:prstGeom prst="rect">
            <a:avLst/>
          </a:prstGeom>
        </p:spPr>
        <p:txBody>
          <a:bodyPr numCol="1">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l-GR" sz="2500" dirty="0">
                <a:solidFill>
                  <a:srgbClr val="0070C0"/>
                </a:solidFill>
              </a:rPr>
              <a:t>Αναπληρωτές καθηγητές</a:t>
            </a:r>
          </a:p>
          <a:p>
            <a:r>
              <a:rPr lang="el-GR" sz="2500" dirty="0"/>
              <a:t>Αγγελική Αλεξοπούλου</a:t>
            </a:r>
          </a:p>
          <a:p>
            <a:r>
              <a:rPr lang="el-GR" sz="2500" dirty="0" smtClean="0"/>
              <a:t>Μαρία </a:t>
            </a:r>
            <a:r>
              <a:rPr lang="el-GR" sz="2500" dirty="0"/>
              <a:t>Τσώκου</a:t>
            </a:r>
          </a:p>
          <a:p>
            <a:pPr marL="0" indent="0">
              <a:buFont typeface="Arial" panose="020B0604020202020204" pitchFamily="34" charset="0"/>
              <a:buNone/>
            </a:pPr>
            <a:endParaRPr lang="el-GR" sz="2500" dirty="0" smtClean="0">
              <a:solidFill>
                <a:srgbClr val="0070C0"/>
              </a:solidFill>
            </a:endParaRPr>
          </a:p>
          <a:p>
            <a:pPr marL="0" indent="0">
              <a:buFont typeface="Arial" panose="020B0604020202020204" pitchFamily="34" charset="0"/>
              <a:buNone/>
            </a:pPr>
            <a:endParaRPr lang="el-GR" sz="2500" dirty="0" smtClean="0">
              <a:solidFill>
                <a:srgbClr val="0070C0"/>
              </a:solidFill>
            </a:endParaRPr>
          </a:p>
          <a:p>
            <a:pPr marL="0" indent="0">
              <a:buFont typeface="Arial" panose="020B0604020202020204" pitchFamily="34" charset="0"/>
              <a:buNone/>
            </a:pPr>
            <a:endParaRPr lang="el-GR" sz="2500" dirty="0" smtClean="0">
              <a:solidFill>
                <a:srgbClr val="0070C0"/>
              </a:solidFill>
            </a:endParaRPr>
          </a:p>
          <a:p>
            <a:pPr marL="0" indent="0">
              <a:buFont typeface="Arial" panose="020B0604020202020204" pitchFamily="34" charset="0"/>
              <a:buNone/>
            </a:pPr>
            <a:endParaRPr lang="el-GR" sz="2500" dirty="0" smtClean="0">
              <a:solidFill>
                <a:srgbClr val="0070C0"/>
              </a:solidFill>
            </a:endParaRPr>
          </a:p>
          <a:p>
            <a:pPr marL="0" indent="0">
              <a:buFont typeface="Arial" panose="020B0604020202020204" pitchFamily="34" charset="0"/>
              <a:buNone/>
            </a:pPr>
            <a:endParaRPr lang="el-GR" sz="2500" dirty="0" smtClean="0">
              <a:solidFill>
                <a:srgbClr val="0070C0"/>
              </a:solidFill>
            </a:endParaRPr>
          </a:p>
          <a:p>
            <a:pPr marL="0" indent="0">
              <a:buFont typeface="Arial" panose="020B0604020202020204" pitchFamily="34" charset="0"/>
              <a:buNone/>
            </a:pPr>
            <a:endParaRPr lang="el-GR" sz="2500" dirty="0" smtClean="0">
              <a:solidFill>
                <a:srgbClr val="0070C0"/>
              </a:solidFill>
            </a:endParaRPr>
          </a:p>
          <a:p>
            <a:pPr marL="0" indent="0">
              <a:buFont typeface="Arial" panose="020B0604020202020204" pitchFamily="34" charset="0"/>
              <a:buNone/>
            </a:pPr>
            <a:endParaRPr lang="el-GR" sz="2500" dirty="0" smtClean="0">
              <a:solidFill>
                <a:srgbClr val="0070C0"/>
              </a:solidFill>
            </a:endParaRPr>
          </a:p>
          <a:p>
            <a:pPr marL="0" indent="0">
              <a:buFont typeface="Arial" panose="020B0604020202020204" pitchFamily="34" charset="0"/>
              <a:buNone/>
            </a:pPr>
            <a:endParaRPr lang="el-GR" sz="2500" dirty="0" smtClean="0">
              <a:solidFill>
                <a:srgbClr val="0070C0"/>
              </a:solidFill>
            </a:endParaRPr>
          </a:p>
          <a:p>
            <a:pPr marL="0" indent="0">
              <a:buFont typeface="Arial" panose="020B0604020202020204" pitchFamily="34" charset="0"/>
              <a:buNone/>
            </a:pPr>
            <a:endParaRPr lang="el-GR" dirty="0" smtClean="0"/>
          </a:p>
          <a:p>
            <a:pPr marL="0" indent="0">
              <a:buFont typeface="Arial" panose="020B0604020202020204" pitchFamily="34" charset="0"/>
              <a:buNone/>
            </a:pPr>
            <a:endParaRPr lang="el-GR" dirty="0"/>
          </a:p>
        </p:txBody>
      </p:sp>
      <p:sp>
        <p:nvSpPr>
          <p:cNvPr id="12" name="Content Placeholder 3"/>
          <p:cNvSpPr txBox="1">
            <a:spLocks/>
          </p:cNvSpPr>
          <p:nvPr/>
        </p:nvSpPr>
        <p:spPr>
          <a:xfrm>
            <a:off x="7877697" y="4717009"/>
            <a:ext cx="4314303" cy="2095733"/>
          </a:xfrm>
          <a:prstGeom prst="rect">
            <a:avLst/>
          </a:prstGeom>
        </p:spPr>
        <p:txBody>
          <a:bodyPr numCol="1">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l-GR" sz="2500" dirty="0">
                <a:solidFill>
                  <a:srgbClr val="0070C0"/>
                </a:solidFill>
              </a:rPr>
              <a:t>Επίκουροι καθηγητές</a:t>
            </a:r>
          </a:p>
          <a:p>
            <a:r>
              <a:rPr lang="el-GR" sz="2500" dirty="0"/>
              <a:t>Σουσάνα Λούγκο (Μόνιμη)</a:t>
            </a:r>
          </a:p>
          <a:p>
            <a:r>
              <a:rPr lang="el-GR" sz="2500" dirty="0"/>
              <a:t>Σπυρίδων Μαυρίδης</a:t>
            </a:r>
          </a:p>
          <a:p>
            <a:r>
              <a:rPr lang="el-GR" sz="2500" dirty="0"/>
              <a:t>Ειρήνη Παρασκευά</a:t>
            </a:r>
          </a:p>
          <a:p>
            <a:pPr marL="0" indent="0">
              <a:buFont typeface="Arial" panose="020B0604020202020204" pitchFamily="34" charset="0"/>
              <a:buNone/>
            </a:pPr>
            <a:endParaRPr lang="el-GR" sz="2500" dirty="0" smtClean="0">
              <a:solidFill>
                <a:srgbClr val="0070C0"/>
              </a:solidFill>
            </a:endParaRPr>
          </a:p>
          <a:p>
            <a:pPr marL="0" indent="0">
              <a:buFont typeface="Arial" panose="020B0604020202020204" pitchFamily="34" charset="0"/>
              <a:buNone/>
            </a:pPr>
            <a:endParaRPr lang="el-GR" sz="2500" dirty="0" smtClean="0">
              <a:solidFill>
                <a:srgbClr val="0070C0"/>
              </a:solidFill>
            </a:endParaRPr>
          </a:p>
          <a:p>
            <a:pPr marL="0" indent="0">
              <a:buFont typeface="Arial" panose="020B0604020202020204" pitchFamily="34" charset="0"/>
              <a:buNone/>
            </a:pPr>
            <a:endParaRPr lang="el-GR" sz="2500" dirty="0" smtClean="0">
              <a:solidFill>
                <a:srgbClr val="0070C0"/>
              </a:solidFill>
            </a:endParaRPr>
          </a:p>
          <a:p>
            <a:pPr marL="0" indent="0">
              <a:buFont typeface="Arial" panose="020B0604020202020204" pitchFamily="34" charset="0"/>
              <a:buNone/>
            </a:pPr>
            <a:endParaRPr lang="el-GR" sz="2500" dirty="0" smtClean="0">
              <a:solidFill>
                <a:srgbClr val="0070C0"/>
              </a:solidFill>
            </a:endParaRPr>
          </a:p>
          <a:p>
            <a:pPr marL="0" indent="0">
              <a:buFont typeface="Arial" panose="020B0604020202020204" pitchFamily="34" charset="0"/>
              <a:buNone/>
            </a:pPr>
            <a:endParaRPr lang="el-GR" sz="2500" dirty="0" smtClean="0">
              <a:solidFill>
                <a:srgbClr val="0070C0"/>
              </a:solidFill>
            </a:endParaRPr>
          </a:p>
          <a:p>
            <a:pPr marL="0" indent="0">
              <a:buFont typeface="Arial" panose="020B0604020202020204" pitchFamily="34" charset="0"/>
              <a:buNone/>
            </a:pPr>
            <a:endParaRPr lang="el-GR" sz="2500" dirty="0" smtClean="0">
              <a:solidFill>
                <a:srgbClr val="0070C0"/>
              </a:solidFill>
            </a:endParaRPr>
          </a:p>
          <a:p>
            <a:pPr marL="0" indent="0">
              <a:buFont typeface="Arial" panose="020B0604020202020204" pitchFamily="34" charset="0"/>
              <a:buNone/>
            </a:pPr>
            <a:endParaRPr lang="el-GR" sz="2500" dirty="0" smtClean="0">
              <a:solidFill>
                <a:srgbClr val="0070C0"/>
              </a:solidFill>
            </a:endParaRPr>
          </a:p>
          <a:p>
            <a:pPr marL="0" indent="0">
              <a:buFont typeface="Arial" panose="020B0604020202020204" pitchFamily="34" charset="0"/>
              <a:buNone/>
            </a:pPr>
            <a:endParaRPr lang="el-GR" sz="2500" dirty="0" smtClean="0">
              <a:solidFill>
                <a:srgbClr val="0070C0"/>
              </a:solidFill>
            </a:endParaRPr>
          </a:p>
          <a:p>
            <a:pPr marL="0" indent="0">
              <a:buFont typeface="Arial" panose="020B0604020202020204" pitchFamily="34" charset="0"/>
              <a:buNone/>
            </a:pPr>
            <a:endParaRPr lang="el-GR" dirty="0" smtClean="0"/>
          </a:p>
          <a:p>
            <a:pPr marL="0" indent="0">
              <a:buFont typeface="Arial" panose="020B0604020202020204" pitchFamily="34" charset="0"/>
              <a:buNone/>
            </a:pPr>
            <a:endParaRPr lang="el-GR" dirty="0"/>
          </a:p>
        </p:txBody>
      </p:sp>
    </p:spTree>
    <p:extLst>
      <p:ext uri="{BB962C8B-B14F-4D97-AF65-F5344CB8AC3E}">
        <p14:creationId xmlns:p14="http://schemas.microsoft.com/office/powerpoint/2010/main" val="213354545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801090"/>
            <a:ext cx="10515600" cy="526473"/>
          </a:xfrm>
          <a:prstGeom prst="rect">
            <a:avLst/>
          </a:prstGeom>
        </p:spPr>
        <p:txBody>
          <a:bodyP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dirty="0" smtClean="0">
                <a:solidFill>
                  <a:srgbClr val="0070C0"/>
                </a:solidFill>
                <a:latin typeface="+mn-lt"/>
              </a:rPr>
              <a:t>Διεθνή Συνέδρια</a:t>
            </a:r>
            <a:endParaRPr lang="el-GR" dirty="0">
              <a:solidFill>
                <a:srgbClr val="0070C0"/>
              </a:solidFill>
              <a:latin typeface="+mn-lt"/>
            </a:endParaRPr>
          </a:p>
        </p:txBody>
      </p:sp>
      <p:sp>
        <p:nvSpPr>
          <p:cNvPr id="3" name="Title 1"/>
          <p:cNvSpPr txBox="1">
            <a:spLocks/>
          </p:cNvSpPr>
          <p:nvPr/>
        </p:nvSpPr>
        <p:spPr>
          <a:xfrm>
            <a:off x="4322618" y="365126"/>
            <a:ext cx="7416798" cy="10849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l-GR" sz="2400" b="1" dirty="0">
                <a:solidFill>
                  <a:srgbClr val="0070C0"/>
                </a:solidFill>
              </a:rPr>
              <a:t>Τμήμα Ισπανικής Γλώσσας και Φιλολογίας</a:t>
            </a:r>
            <a:endParaRPr lang="el-GR" sz="2400" b="1" dirty="0">
              <a:solidFill>
                <a:srgbClr val="0070C0"/>
              </a:solidFill>
              <a:latin typeface="+mn-lt"/>
            </a:endParaRP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609599" y="411307"/>
            <a:ext cx="3177309" cy="1010659"/>
          </a:xfrm>
          <a:prstGeom prst="rect">
            <a:avLst/>
          </a:prstGeom>
        </p:spPr>
      </p:pic>
      <p:cxnSp>
        <p:nvCxnSpPr>
          <p:cNvPr id="5" name="Straight Connector 4"/>
          <p:cNvCxnSpPr/>
          <p:nvPr/>
        </p:nvCxnSpPr>
        <p:spPr>
          <a:xfrm>
            <a:off x="0" y="1524000"/>
            <a:ext cx="12192000" cy="0"/>
          </a:xfrm>
          <a:prstGeom prst="line">
            <a:avLst/>
          </a:prstGeom>
          <a:ln w="22225"/>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4254958" y="2327563"/>
            <a:ext cx="3382816" cy="4124036"/>
            <a:chOff x="609599" y="2327563"/>
            <a:chExt cx="3382816" cy="4124036"/>
          </a:xfrm>
        </p:grpSpPr>
        <p:sp>
          <p:nvSpPr>
            <p:cNvPr id="6" name="Rectangle 5"/>
            <p:cNvSpPr/>
            <p:nvPr/>
          </p:nvSpPr>
          <p:spPr>
            <a:xfrm>
              <a:off x="609599" y="2327563"/>
              <a:ext cx="3382816" cy="4124036"/>
            </a:xfrm>
            <a:prstGeom prst="rect">
              <a:avLst/>
            </a:prstGeom>
            <a:solidFill>
              <a:schemeClr val="bg1"/>
            </a:solidFill>
            <a:ln w="12700" cmpd="sng">
              <a:solidFill>
                <a:srgbClr val="5B9BD5"/>
              </a:solidFill>
            </a:ln>
            <a:effectLst>
              <a:outerShdw blurRad="50800" dist="25400" dir="2700000" algn="tl" rotWithShape="0">
                <a:srgbClr val="00B0F0">
                  <a:alpha val="5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Εικόνα 1"/>
            <p:cNvPicPr/>
            <p:nvPr/>
          </p:nvPicPr>
          <p:blipFill>
            <a:blip r:embed="rId3" cstate="print">
              <a:extLst>
                <a:ext uri="{28A0092B-C50C-407E-A947-70E740481C1C}">
                  <a14:useLocalDpi xmlns:a14="http://schemas.microsoft.com/office/drawing/2010/main" val="0"/>
                </a:ext>
              </a:extLst>
            </a:blip>
            <a:stretch>
              <a:fillRect/>
            </a:stretch>
          </p:blipFill>
          <p:spPr bwMode="auto">
            <a:xfrm>
              <a:off x="826482" y="2643845"/>
              <a:ext cx="2997370" cy="562097"/>
            </a:xfrm>
            <a:prstGeom prst="rect">
              <a:avLst/>
            </a:prstGeom>
            <a:noFill/>
            <a:ln>
              <a:noFill/>
            </a:ln>
          </p:spPr>
        </p:pic>
        <p:sp>
          <p:nvSpPr>
            <p:cNvPr id="8" name="Content Placeholder 5"/>
            <p:cNvSpPr txBox="1">
              <a:spLocks/>
            </p:cNvSpPr>
            <p:nvPr/>
          </p:nvSpPr>
          <p:spPr>
            <a:xfrm>
              <a:off x="753916" y="3522226"/>
              <a:ext cx="3094181" cy="270308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s-US" sz="800" dirty="0"/>
                <a:t>El </a:t>
              </a:r>
              <a:r>
                <a:rPr lang="es-US" sz="800" b="1" dirty="0"/>
                <a:t>Departamento de Lengua y Literaturas Hispánicas </a:t>
              </a:r>
              <a:r>
                <a:rPr lang="es-US" sz="800" dirty="0"/>
                <a:t>de la Facultad de </a:t>
              </a:r>
              <a:r>
                <a:rPr lang="es-US" sz="800" dirty="0" smtClean="0"/>
                <a:t>Filosofía</a:t>
              </a:r>
              <a:r>
                <a:rPr lang="el-GR" sz="800" dirty="0" smtClean="0"/>
                <a:t> </a:t>
              </a:r>
              <a:r>
                <a:rPr lang="es-US" sz="800" dirty="0" smtClean="0"/>
                <a:t>de </a:t>
              </a:r>
              <a:r>
                <a:rPr lang="es-US" sz="800" dirty="0"/>
                <a:t>la </a:t>
              </a:r>
              <a:r>
                <a:rPr lang="es-US" sz="800" b="1" dirty="0"/>
                <a:t>Universidad Nacional y </a:t>
              </a:r>
              <a:r>
                <a:rPr lang="es-US" sz="800" b="1" dirty="0" err="1"/>
                <a:t>Kapodistríaca</a:t>
              </a:r>
              <a:r>
                <a:rPr lang="es-US" sz="800" b="1" dirty="0"/>
                <a:t> de Atenas</a:t>
              </a:r>
              <a:r>
                <a:rPr lang="es-US" sz="800" dirty="0"/>
                <a:t> (Grecia)</a:t>
              </a:r>
              <a:endParaRPr lang="en-US" sz="800" dirty="0"/>
            </a:p>
            <a:p>
              <a:pPr marL="0" indent="0" algn="ctr">
                <a:lnSpc>
                  <a:spcPct val="100000"/>
                </a:lnSpc>
                <a:spcBef>
                  <a:spcPts val="0"/>
                </a:spcBef>
                <a:buNone/>
              </a:pPr>
              <a:r>
                <a:rPr lang="es-US" sz="800" dirty="0"/>
                <a:t> </a:t>
              </a:r>
              <a:r>
                <a:rPr lang="es-US" sz="800" dirty="0" smtClean="0"/>
                <a:t>el </a:t>
              </a:r>
              <a:r>
                <a:rPr lang="es-US" sz="800" b="1" dirty="0"/>
                <a:t>Departamento de Estudios de América Latina y el </a:t>
              </a:r>
              <a:r>
                <a:rPr lang="es-US" sz="800" b="1" dirty="0" smtClean="0"/>
                <a:t>Caribe</a:t>
              </a:r>
              <a:r>
                <a:rPr lang="el-GR" sz="800" dirty="0"/>
                <a:t> </a:t>
              </a:r>
              <a:r>
                <a:rPr lang="es-US" sz="800" dirty="0" smtClean="0"/>
                <a:t>de </a:t>
              </a:r>
              <a:r>
                <a:rPr lang="es-US" sz="800" dirty="0"/>
                <a:t>la </a:t>
              </a:r>
              <a:r>
                <a:rPr lang="es-US" sz="800" b="1" dirty="0"/>
                <a:t>Universidad de </a:t>
              </a:r>
              <a:r>
                <a:rPr lang="es-US" sz="800" b="1" dirty="0" err="1"/>
                <a:t>Megatrend</a:t>
              </a:r>
              <a:r>
                <a:rPr lang="es-US" sz="800" b="1" dirty="0"/>
                <a:t> de Belgrado</a:t>
              </a:r>
              <a:r>
                <a:rPr lang="es-US" sz="800" dirty="0"/>
                <a:t> (Serbia)</a:t>
              </a:r>
              <a:endParaRPr lang="en-US" sz="800" dirty="0"/>
            </a:p>
            <a:p>
              <a:pPr marL="0" indent="0" algn="ctr">
                <a:lnSpc>
                  <a:spcPct val="100000"/>
                </a:lnSpc>
                <a:spcBef>
                  <a:spcPts val="0"/>
                </a:spcBef>
                <a:buNone/>
              </a:pPr>
              <a:r>
                <a:rPr lang="es-US" sz="800" dirty="0" smtClean="0"/>
                <a:t>la </a:t>
              </a:r>
              <a:r>
                <a:rPr lang="es-US" sz="800" b="1" dirty="0"/>
                <a:t>Universidad del Norte</a:t>
              </a:r>
              <a:r>
                <a:rPr lang="es-US" sz="800" dirty="0"/>
                <a:t> (Asunción, Paraguay)</a:t>
              </a:r>
              <a:endParaRPr lang="en-US" sz="800" dirty="0"/>
            </a:p>
            <a:p>
              <a:pPr marL="0" indent="0" algn="ctr">
                <a:lnSpc>
                  <a:spcPct val="100000"/>
                </a:lnSpc>
                <a:spcBef>
                  <a:spcPts val="0"/>
                </a:spcBef>
                <a:buNone/>
              </a:pPr>
              <a:r>
                <a:rPr lang="es-US" sz="800" dirty="0" smtClean="0"/>
                <a:t>el </a:t>
              </a:r>
              <a:r>
                <a:rPr lang="es-US" sz="800" b="1" dirty="0"/>
                <a:t>Departamento de Humanidades </a:t>
              </a:r>
              <a:r>
                <a:rPr lang="es-US" sz="800" dirty="0" smtClean="0"/>
                <a:t>de </a:t>
              </a:r>
              <a:r>
                <a:rPr lang="es-US" sz="800" dirty="0"/>
                <a:t>la </a:t>
              </a:r>
              <a:r>
                <a:rPr lang="es-US" sz="800" b="1" dirty="0"/>
                <a:t>Universidad Nacional del Sur</a:t>
              </a:r>
              <a:r>
                <a:rPr lang="es-US" sz="800" dirty="0"/>
                <a:t> (Bahía Blanca, Argentina)</a:t>
              </a:r>
              <a:endParaRPr lang="en-US" sz="800" dirty="0"/>
            </a:p>
            <a:p>
              <a:pPr marL="0" indent="0" algn="ctr">
                <a:lnSpc>
                  <a:spcPct val="100000"/>
                </a:lnSpc>
                <a:spcBef>
                  <a:spcPts val="0"/>
                </a:spcBef>
                <a:buNone/>
              </a:pPr>
              <a:r>
                <a:rPr lang="es-US" sz="800" dirty="0" smtClean="0"/>
                <a:t>el </a:t>
              </a:r>
              <a:r>
                <a:rPr lang="es-US" sz="800" b="1" dirty="0"/>
                <a:t>Departamento de Estudios Hispánicos</a:t>
              </a:r>
              <a:r>
                <a:rPr lang="es-US" sz="800" dirty="0"/>
                <a:t> </a:t>
              </a:r>
              <a:r>
                <a:rPr lang="es-US" sz="800" dirty="0" smtClean="0"/>
                <a:t>de </a:t>
              </a:r>
              <a:r>
                <a:rPr lang="es-US" sz="800" dirty="0"/>
                <a:t>la </a:t>
              </a:r>
              <a:r>
                <a:rPr lang="es-US" sz="800" b="1" dirty="0"/>
                <a:t>Universidad de Kentucky</a:t>
              </a:r>
              <a:r>
                <a:rPr lang="es-US" sz="800" dirty="0"/>
                <a:t> (Lexington, EEUU) y</a:t>
              </a:r>
              <a:endParaRPr lang="en-US" sz="800" dirty="0"/>
            </a:p>
            <a:p>
              <a:pPr marL="0" indent="0" algn="ctr">
                <a:lnSpc>
                  <a:spcPct val="100000"/>
                </a:lnSpc>
                <a:spcBef>
                  <a:spcPts val="0"/>
                </a:spcBef>
                <a:buNone/>
              </a:pPr>
              <a:r>
                <a:rPr lang="es-US" sz="800" dirty="0"/>
                <a:t> </a:t>
              </a:r>
              <a:r>
                <a:rPr lang="es-US" sz="800" dirty="0" smtClean="0"/>
                <a:t>el </a:t>
              </a:r>
              <a:r>
                <a:rPr lang="es-US" sz="800" b="1" dirty="0"/>
                <a:t>Instituto Cervantes de </a:t>
              </a:r>
              <a:r>
                <a:rPr lang="es-US" sz="800" b="1" dirty="0" smtClean="0"/>
                <a:t>Atenas</a:t>
              </a:r>
              <a:r>
                <a:rPr lang="el-GR" sz="800" b="1" dirty="0" smtClean="0"/>
                <a:t> </a:t>
              </a:r>
              <a:r>
                <a:rPr lang="es-US" sz="800" b="1" dirty="0"/>
                <a:t> </a:t>
              </a:r>
              <a:r>
                <a:rPr lang="es-ES" sz="800" dirty="0" smtClean="0"/>
                <a:t>organizan </a:t>
              </a:r>
              <a:r>
                <a:rPr lang="es-ES" sz="800" dirty="0"/>
                <a:t>el </a:t>
              </a:r>
              <a:endParaRPr lang="el-GR" sz="800" b="1" dirty="0" smtClean="0"/>
            </a:p>
            <a:p>
              <a:pPr marL="0" indent="0" algn="ctr">
                <a:lnSpc>
                  <a:spcPct val="100000"/>
                </a:lnSpc>
                <a:buNone/>
              </a:pPr>
              <a:r>
                <a:rPr lang="es-US" sz="1000" b="1" dirty="0" smtClean="0"/>
                <a:t>II </a:t>
              </a:r>
              <a:r>
                <a:rPr lang="es-US" sz="1000" b="1" dirty="0"/>
                <a:t>Congreso Internacional sobre Ibero-América:</a:t>
              </a:r>
              <a:endParaRPr lang="en-US" sz="1000" dirty="0"/>
            </a:p>
            <a:p>
              <a:pPr marL="0" indent="0" algn="ctr">
                <a:lnSpc>
                  <a:spcPct val="100000"/>
                </a:lnSpc>
                <a:buNone/>
              </a:pPr>
              <a:r>
                <a:rPr lang="es-US" sz="1000" b="1" i="1" dirty="0"/>
                <a:t>Reflexiones sobre las realidades ibero-americanas </a:t>
              </a:r>
              <a:endParaRPr lang="en-US" sz="1000" dirty="0"/>
            </a:p>
            <a:p>
              <a:pPr marL="0" indent="0" algn="ctr">
                <a:lnSpc>
                  <a:spcPct val="100000"/>
                </a:lnSpc>
                <a:buNone/>
              </a:pPr>
              <a:r>
                <a:rPr lang="es-US" sz="1000" b="1" i="1" dirty="0"/>
                <a:t>ante los desafíos del siglo </a:t>
              </a:r>
              <a:r>
                <a:rPr lang="es-US" sz="1000" b="1" i="1" dirty="0" smtClean="0"/>
                <a:t>XXI</a:t>
              </a:r>
              <a:r>
                <a:rPr lang="es-US" sz="1000" dirty="0"/>
                <a:t> </a:t>
              </a:r>
              <a:endParaRPr lang="en-US" sz="1000" dirty="0"/>
            </a:p>
            <a:p>
              <a:pPr marL="0" indent="0" algn="ctr">
                <a:lnSpc>
                  <a:spcPct val="100000"/>
                </a:lnSpc>
                <a:buNone/>
              </a:pPr>
              <a:r>
                <a:rPr lang="es-US" sz="800" dirty="0"/>
                <a:t>Atenas, 20 al 22 de mayo de 2015 </a:t>
              </a:r>
              <a:endParaRPr lang="en-US" sz="800" dirty="0"/>
            </a:p>
          </p:txBody>
        </p:sp>
      </p:grpSp>
      <p:grpSp>
        <p:nvGrpSpPr>
          <p:cNvPr id="13" name="Group 12"/>
          <p:cNvGrpSpPr/>
          <p:nvPr/>
        </p:nvGrpSpPr>
        <p:grpSpPr>
          <a:xfrm>
            <a:off x="8191522" y="2327563"/>
            <a:ext cx="3382816" cy="4124036"/>
            <a:chOff x="4442483" y="2327563"/>
            <a:chExt cx="3382816" cy="4124036"/>
          </a:xfrm>
        </p:grpSpPr>
        <p:sp>
          <p:nvSpPr>
            <p:cNvPr id="9" name="Rectangle 8"/>
            <p:cNvSpPr/>
            <p:nvPr/>
          </p:nvSpPr>
          <p:spPr>
            <a:xfrm>
              <a:off x="4442483" y="2327563"/>
              <a:ext cx="3382816" cy="4124036"/>
            </a:xfrm>
            <a:prstGeom prst="rect">
              <a:avLst/>
            </a:prstGeom>
            <a:solidFill>
              <a:schemeClr val="bg1"/>
            </a:solidFill>
            <a:ln w="12700" cmpd="sng">
              <a:solidFill>
                <a:srgbClr val="5B9BD5"/>
              </a:solidFill>
            </a:ln>
            <a:effectLst>
              <a:outerShdw blurRad="50800" dist="25400" dir="2700000" algn="tl" rotWithShape="0">
                <a:srgbClr val="00B0F0">
                  <a:alpha val="5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5"/>
            <p:cNvSpPr txBox="1">
              <a:spLocks/>
            </p:cNvSpPr>
            <p:nvPr/>
          </p:nvSpPr>
          <p:spPr>
            <a:xfrm>
              <a:off x="4586800" y="3640284"/>
              <a:ext cx="3094181" cy="258502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s-US" sz="1000" b="1" dirty="0"/>
                <a:t>II</a:t>
              </a:r>
              <a:r>
                <a:rPr lang="el-GR" sz="1000" b="1" dirty="0"/>
                <a:t>Ι</a:t>
              </a:r>
              <a:r>
                <a:rPr lang="es-US" sz="1000" b="1" dirty="0"/>
                <a:t> CONGRESO INTERNACIONAL SOBRE </a:t>
              </a:r>
              <a:r>
                <a:rPr lang="es-US" sz="1000" b="1" dirty="0" smtClean="0"/>
                <a:t>IBERO-AMÉRICA</a:t>
              </a:r>
              <a:endParaRPr lang="en-US" sz="1000" dirty="0" smtClean="0"/>
            </a:p>
            <a:p>
              <a:pPr marL="0" indent="0" algn="ctr">
                <a:lnSpc>
                  <a:spcPct val="120000"/>
                </a:lnSpc>
                <a:buNone/>
              </a:pPr>
              <a:r>
                <a:rPr lang="es-US" sz="800" dirty="0"/>
                <a:t> </a:t>
              </a:r>
              <a:r>
                <a:rPr lang="es-ES" sz="800" dirty="0" smtClean="0"/>
                <a:t>El Departamento </a:t>
              </a:r>
              <a:r>
                <a:rPr lang="es-ES" sz="800" dirty="0"/>
                <a:t>de Lengua y Literaturas </a:t>
              </a:r>
              <a:r>
                <a:rPr lang="es-ES" sz="800" dirty="0" smtClean="0"/>
                <a:t>Hispánicas</a:t>
              </a:r>
              <a:r>
                <a:rPr lang="el-GR" sz="800" dirty="0"/>
                <a:t> </a:t>
              </a:r>
              <a:r>
                <a:rPr lang="es-ES" sz="800" dirty="0" smtClean="0"/>
                <a:t>de </a:t>
              </a:r>
              <a:r>
                <a:rPr lang="es-ES" sz="800" dirty="0"/>
                <a:t>la Facultad de </a:t>
              </a:r>
              <a:r>
                <a:rPr lang="es-ES" sz="800" dirty="0" smtClean="0"/>
                <a:t>Filosofía</a:t>
              </a:r>
              <a:r>
                <a:rPr lang="el-GR" sz="800" dirty="0" smtClean="0"/>
                <a:t> </a:t>
              </a:r>
              <a:r>
                <a:rPr lang="es-ES" sz="800" dirty="0" smtClean="0"/>
                <a:t>de </a:t>
              </a:r>
              <a:r>
                <a:rPr lang="es-ES" sz="800" dirty="0"/>
                <a:t>la Universidad Nacional y </a:t>
              </a:r>
              <a:r>
                <a:rPr lang="es-ES" sz="800" dirty="0" err="1"/>
                <a:t>Kapodistríaca</a:t>
              </a:r>
              <a:r>
                <a:rPr lang="es-ES" sz="800" dirty="0"/>
                <a:t> de Atenas (Grecia</a:t>
              </a:r>
              <a:r>
                <a:rPr lang="es-ES" sz="800" dirty="0" smtClean="0"/>
                <a:t>)</a:t>
              </a:r>
              <a:r>
                <a:rPr lang="el-GR" sz="800" dirty="0" smtClean="0"/>
                <a:t> </a:t>
              </a:r>
              <a:r>
                <a:rPr lang="es-ES" sz="800" dirty="0" smtClean="0"/>
                <a:t>en </a:t>
              </a:r>
              <a:r>
                <a:rPr lang="es-ES" sz="800" dirty="0"/>
                <a:t>colaboración </a:t>
              </a:r>
              <a:r>
                <a:rPr lang="es-ES" sz="800" dirty="0" smtClean="0"/>
                <a:t>con</a:t>
              </a:r>
              <a:r>
                <a:rPr lang="el-GR" sz="800" dirty="0" smtClean="0"/>
                <a:t> </a:t>
              </a:r>
              <a:r>
                <a:rPr lang="es-ES" sz="800" dirty="0" smtClean="0"/>
                <a:t>el Departamento </a:t>
              </a:r>
              <a:r>
                <a:rPr lang="es-ES" sz="800" dirty="0"/>
                <a:t>de Estudios de América Latina y el </a:t>
              </a:r>
              <a:r>
                <a:rPr lang="es-ES" sz="800" dirty="0" smtClean="0"/>
                <a:t>Caribe</a:t>
              </a:r>
              <a:r>
                <a:rPr lang="el-GR" sz="800" dirty="0" smtClean="0"/>
                <a:t> </a:t>
              </a:r>
              <a:r>
                <a:rPr lang="es-ES" sz="800" dirty="0" smtClean="0"/>
                <a:t>de </a:t>
              </a:r>
              <a:r>
                <a:rPr lang="es-ES" sz="800" dirty="0"/>
                <a:t>la Universidad de </a:t>
              </a:r>
              <a:r>
                <a:rPr lang="es-ES" sz="800" dirty="0" err="1"/>
                <a:t>Megatrend</a:t>
              </a:r>
              <a:r>
                <a:rPr lang="es-ES" sz="800" dirty="0"/>
                <a:t> de Belgrado (Serbia</a:t>
              </a:r>
              <a:r>
                <a:rPr lang="es-ES" sz="800" dirty="0" smtClean="0"/>
                <a:t>),</a:t>
              </a:r>
              <a:r>
                <a:rPr lang="el-GR" sz="800" dirty="0" smtClean="0"/>
                <a:t> </a:t>
              </a:r>
              <a:r>
                <a:rPr lang="es-ES" sz="800" dirty="0" smtClean="0"/>
                <a:t>el Departamento </a:t>
              </a:r>
              <a:r>
                <a:rPr lang="es-ES" sz="800" dirty="0"/>
                <a:t>de Estudios </a:t>
              </a:r>
              <a:r>
                <a:rPr lang="es-ES" sz="800" dirty="0" smtClean="0"/>
                <a:t>Hispánicos</a:t>
              </a:r>
              <a:r>
                <a:rPr lang="el-GR" sz="800" dirty="0" smtClean="0"/>
                <a:t> </a:t>
              </a:r>
              <a:r>
                <a:rPr lang="es-ES" sz="800" dirty="0" smtClean="0"/>
                <a:t>de </a:t>
              </a:r>
              <a:r>
                <a:rPr lang="es-ES" sz="800" dirty="0"/>
                <a:t>la Universidad de Kentucky (Lexington, EEUU) </a:t>
              </a:r>
              <a:r>
                <a:rPr lang="es-ES" sz="800" dirty="0" smtClean="0"/>
                <a:t>y</a:t>
              </a:r>
              <a:r>
                <a:rPr lang="el-GR" sz="800" dirty="0" smtClean="0"/>
                <a:t> </a:t>
              </a:r>
              <a:r>
                <a:rPr lang="es-ES" sz="800" dirty="0" smtClean="0"/>
                <a:t>el Instituto Cervantes</a:t>
              </a:r>
              <a:r>
                <a:rPr lang="el-GR" sz="800" dirty="0" smtClean="0"/>
                <a:t> </a:t>
              </a:r>
              <a:r>
                <a:rPr lang="es-ES" sz="800" dirty="0" smtClean="0"/>
                <a:t>de </a:t>
              </a:r>
              <a:r>
                <a:rPr lang="es-ES" sz="800" dirty="0"/>
                <a:t>Atenas (Grecia</a:t>
              </a:r>
              <a:r>
                <a:rPr lang="es-ES" sz="800" dirty="0" smtClean="0"/>
                <a:t>)</a:t>
              </a:r>
              <a:r>
                <a:rPr lang="el-GR" sz="800" dirty="0" smtClean="0"/>
                <a:t> </a:t>
              </a:r>
              <a:r>
                <a:rPr lang="es-ES" sz="800" dirty="0" smtClean="0"/>
                <a:t>organizan el</a:t>
              </a:r>
              <a:endParaRPr lang="el-GR" sz="800" dirty="0" smtClean="0"/>
            </a:p>
            <a:p>
              <a:pPr marL="0" indent="0" algn="ctr">
                <a:lnSpc>
                  <a:spcPct val="120000"/>
                </a:lnSpc>
                <a:buNone/>
              </a:pPr>
              <a:r>
                <a:rPr lang="es-ES" sz="1000" b="1" dirty="0" smtClean="0"/>
                <a:t>III Congreso Internacional sobre Ibero-América:</a:t>
              </a:r>
              <a:r>
                <a:rPr lang="el-GR" sz="1000" b="1" dirty="0" smtClean="0"/>
                <a:t> </a:t>
              </a:r>
            </a:p>
            <a:p>
              <a:pPr marL="0" indent="0" algn="ctr">
                <a:lnSpc>
                  <a:spcPct val="120000"/>
                </a:lnSpc>
                <a:buNone/>
              </a:pPr>
              <a:r>
                <a:rPr lang="es-ES" sz="1000" b="1" i="1" dirty="0" smtClean="0"/>
                <a:t>Los estudios latinoamericanos ante los desafíos del siglo XXI</a:t>
              </a:r>
              <a:endParaRPr lang="en-US" sz="1000" dirty="0" smtClean="0"/>
            </a:p>
            <a:p>
              <a:pPr marL="0" indent="0" algn="ctr">
                <a:lnSpc>
                  <a:spcPct val="120000"/>
                </a:lnSpc>
                <a:buNone/>
              </a:pPr>
              <a:r>
                <a:rPr lang="es-ES" sz="1000" i="1" dirty="0" smtClean="0"/>
                <a:t> </a:t>
              </a:r>
              <a:r>
                <a:rPr lang="es-ES" sz="1000" dirty="0" smtClean="0"/>
                <a:t>Atenas, 18 al 20 de mayo de 2016</a:t>
              </a:r>
              <a:endParaRPr lang="en-US" sz="1000" dirty="0"/>
            </a:p>
          </p:txBody>
        </p:sp>
        <p:pic>
          <p:nvPicPr>
            <p:cNvPr id="16" name="Εικόνα 1"/>
            <p:cNvPicPr/>
            <p:nvPr/>
          </p:nvPicPr>
          <p:blipFill>
            <a:blip r:embed="rId4" cstate="print">
              <a:extLst>
                <a:ext uri="{28A0092B-C50C-407E-A947-70E740481C1C}">
                  <a14:useLocalDpi xmlns:a14="http://schemas.microsoft.com/office/drawing/2010/main" val="0"/>
                </a:ext>
              </a:extLst>
            </a:blip>
            <a:stretch>
              <a:fillRect/>
            </a:stretch>
          </p:blipFill>
          <p:spPr bwMode="auto">
            <a:xfrm>
              <a:off x="4646667" y="2588346"/>
              <a:ext cx="2997370" cy="640484"/>
            </a:xfrm>
            <a:prstGeom prst="rect">
              <a:avLst/>
            </a:prstGeom>
            <a:noFill/>
            <a:ln>
              <a:noFill/>
            </a:ln>
          </p:spPr>
        </p:pic>
      </p:grpSp>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1696" y="2327563"/>
            <a:ext cx="2805430" cy="4124036"/>
          </a:xfrm>
          <a:prstGeom prst="rect">
            <a:avLst/>
          </a:prstGeom>
          <a:ln w="19050">
            <a:solidFill>
              <a:srgbClr val="0070C0"/>
            </a:solidFill>
          </a:ln>
          <a:effectLst>
            <a:outerShdw blurRad="50800" dist="38100" dir="2700000" algn="tl" rotWithShape="0">
              <a:srgbClr val="00B0F0">
                <a:alpha val="40000"/>
              </a:srgbClr>
            </a:outerShdw>
          </a:effectLst>
        </p:spPr>
      </p:pic>
    </p:spTree>
    <p:extLst>
      <p:ext uri="{BB962C8B-B14F-4D97-AF65-F5344CB8AC3E}">
        <p14:creationId xmlns:p14="http://schemas.microsoft.com/office/powerpoint/2010/main" val="285052884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1801090"/>
            <a:ext cx="10515600" cy="526473"/>
          </a:xfrm>
          <a:prstGeom prst="rect">
            <a:avLst/>
          </a:prstGeom>
        </p:spPr>
        <p:txBody>
          <a:bodyP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dirty="0" smtClean="0">
                <a:solidFill>
                  <a:srgbClr val="0070C0"/>
                </a:solidFill>
                <a:latin typeface="+mn-lt"/>
              </a:rPr>
              <a:t>Διεθνή Συνέδρια</a:t>
            </a:r>
            <a:endParaRPr lang="el-GR" dirty="0">
              <a:solidFill>
                <a:srgbClr val="0070C0"/>
              </a:solidFill>
              <a:latin typeface="+mn-lt"/>
            </a:endParaRPr>
          </a:p>
        </p:txBody>
      </p:sp>
      <p:sp>
        <p:nvSpPr>
          <p:cNvPr id="5" name="Title 1"/>
          <p:cNvSpPr txBox="1">
            <a:spLocks/>
          </p:cNvSpPr>
          <p:nvPr/>
        </p:nvSpPr>
        <p:spPr>
          <a:xfrm>
            <a:off x="4322618" y="365126"/>
            <a:ext cx="7416798" cy="10849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l-GR" sz="2400" b="1" dirty="0">
                <a:solidFill>
                  <a:srgbClr val="0070C0"/>
                </a:solidFill>
              </a:rPr>
              <a:t>Τμήμα Ισπανικής Γλώσσας και Φιλολογίας</a:t>
            </a:r>
            <a:endParaRPr lang="el-GR" sz="2400" b="1" dirty="0">
              <a:solidFill>
                <a:srgbClr val="0070C0"/>
              </a:solidFill>
              <a:latin typeface="+mn-lt"/>
            </a:endParaRPr>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609599" y="411307"/>
            <a:ext cx="3177309" cy="1010659"/>
          </a:xfrm>
          <a:prstGeom prst="rect">
            <a:avLst/>
          </a:prstGeom>
        </p:spPr>
      </p:pic>
      <p:cxnSp>
        <p:nvCxnSpPr>
          <p:cNvPr id="7" name="Straight Connector 6"/>
          <p:cNvCxnSpPr/>
          <p:nvPr/>
        </p:nvCxnSpPr>
        <p:spPr>
          <a:xfrm>
            <a:off x="0" y="1524000"/>
            <a:ext cx="12192000" cy="0"/>
          </a:xfrm>
          <a:prstGeom prst="line">
            <a:avLst/>
          </a:prstGeom>
          <a:ln w="22225"/>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8052173" y="2327563"/>
            <a:ext cx="3382816" cy="4124036"/>
            <a:chOff x="2475344" y="2327563"/>
            <a:chExt cx="3382816" cy="4124036"/>
          </a:xfrm>
        </p:grpSpPr>
        <p:sp>
          <p:nvSpPr>
            <p:cNvPr id="10" name="Rectangle 9"/>
            <p:cNvSpPr/>
            <p:nvPr/>
          </p:nvSpPr>
          <p:spPr>
            <a:xfrm>
              <a:off x="2475344" y="2327563"/>
              <a:ext cx="3382816" cy="4124036"/>
            </a:xfrm>
            <a:prstGeom prst="rect">
              <a:avLst/>
            </a:prstGeom>
            <a:solidFill>
              <a:schemeClr val="bg1"/>
            </a:solidFill>
            <a:ln w="12700" cmpd="sng">
              <a:solidFill>
                <a:srgbClr val="5B9BD5"/>
              </a:solidFill>
            </a:ln>
            <a:effectLst>
              <a:outerShdw blurRad="50800" dist="25400" dir="2700000" algn="tl" rotWithShape="0">
                <a:srgbClr val="00B0F0">
                  <a:alpha val="5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Εικόνα 1" descr="logos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76180" y="2540001"/>
              <a:ext cx="2980649" cy="951344"/>
            </a:xfrm>
            <a:prstGeom prst="rect">
              <a:avLst/>
            </a:prstGeom>
            <a:noFill/>
            <a:ln>
              <a:noFill/>
            </a:ln>
          </p:spPr>
        </p:pic>
        <p:sp>
          <p:nvSpPr>
            <p:cNvPr id="3" name="Content Placeholder 5"/>
            <p:cNvSpPr txBox="1">
              <a:spLocks/>
            </p:cNvSpPr>
            <p:nvPr/>
          </p:nvSpPr>
          <p:spPr>
            <a:xfrm>
              <a:off x="2619661" y="3851564"/>
              <a:ext cx="3094181" cy="2373745"/>
            </a:xfrm>
            <a:prstGeom prst="rect">
              <a:avLst/>
            </a:prstGeom>
          </p:spPr>
          <p:txBody>
            <a:bodyPr>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US" b="1" dirty="0" smtClean="0"/>
                <a:t>IV </a:t>
              </a:r>
              <a:r>
                <a:rPr lang="es-US" b="1" dirty="0"/>
                <a:t>CONGRESO </a:t>
              </a:r>
              <a:r>
                <a:rPr lang="es-US" b="1" dirty="0" smtClean="0"/>
                <a:t>INTERNACIONAL </a:t>
              </a:r>
              <a:r>
                <a:rPr lang="es-US" b="1" dirty="0"/>
                <a:t>SOBRE IBEROAMÉRICA</a:t>
              </a:r>
              <a:r>
                <a:rPr lang="es-US" dirty="0"/>
                <a:t> </a:t>
              </a:r>
              <a:endParaRPr lang="en-US" dirty="0"/>
            </a:p>
            <a:p>
              <a:pPr marL="0" indent="0" algn="ctr">
                <a:buNone/>
              </a:pPr>
              <a:endParaRPr lang="el-GR" dirty="0"/>
            </a:p>
            <a:p>
              <a:pPr marL="0" indent="0" algn="ctr">
                <a:buNone/>
              </a:pPr>
              <a:r>
                <a:rPr lang="es-ES" b="1" dirty="0" smtClean="0"/>
                <a:t>IBEROAMÉRICA </a:t>
              </a:r>
              <a:r>
                <a:rPr lang="es-ES" b="1" dirty="0"/>
                <a:t>Y EL MUNDO MULTIPOLAR DEL PRESENTE:</a:t>
              </a:r>
              <a:endParaRPr lang="en-US" dirty="0"/>
            </a:p>
            <a:p>
              <a:pPr marL="0" indent="0" algn="ctr">
                <a:buNone/>
              </a:pPr>
              <a:r>
                <a:rPr lang="es-ES" b="1" dirty="0"/>
                <a:t>LA REALIDAD HISTÓRICA, SOCIAL, POLÍTICA, ECONÓMICA Y CULTURAL</a:t>
              </a:r>
              <a:endParaRPr lang="en-US" dirty="0"/>
            </a:p>
            <a:p>
              <a:pPr marL="0" indent="0" algn="ctr">
                <a:buNone/>
              </a:pPr>
              <a:r>
                <a:rPr lang="es-US" dirty="0" smtClean="0"/>
                <a:t>en </a:t>
              </a:r>
              <a:r>
                <a:rPr lang="es-US" dirty="0"/>
                <a:t>homenaje a la ilustre historiadora argentino-mexicana María Elena Rodríguez </a:t>
              </a:r>
              <a:r>
                <a:rPr lang="es-US" dirty="0" err="1"/>
                <a:t>Ozán</a:t>
              </a:r>
              <a:endParaRPr lang="en-US" dirty="0"/>
            </a:p>
            <a:p>
              <a:pPr marL="0" indent="0" algn="ctr">
                <a:buNone/>
              </a:pPr>
              <a:endParaRPr lang="el-GR" dirty="0" smtClean="0"/>
            </a:p>
            <a:p>
              <a:pPr marL="0" indent="0" algn="ctr">
                <a:buNone/>
              </a:pPr>
              <a:r>
                <a:rPr lang="es-US" dirty="0" smtClean="0"/>
                <a:t>Atenas</a:t>
              </a:r>
              <a:r>
                <a:rPr lang="es-US" dirty="0"/>
                <a:t>, </a:t>
              </a:r>
              <a:r>
                <a:rPr lang="es-US" b="1" dirty="0"/>
                <a:t>28 al 30</a:t>
              </a:r>
              <a:r>
                <a:rPr lang="es-US" dirty="0"/>
                <a:t> </a:t>
              </a:r>
              <a:r>
                <a:rPr lang="es-US" b="1" dirty="0"/>
                <a:t>de mayo de 2018</a:t>
              </a:r>
              <a:endParaRPr lang="en-US" dirty="0"/>
            </a:p>
          </p:txBody>
        </p:sp>
      </p:grpSp>
      <p:grpSp>
        <p:nvGrpSpPr>
          <p:cNvPr id="11" name="Group 10"/>
          <p:cNvGrpSpPr/>
          <p:nvPr/>
        </p:nvGrpSpPr>
        <p:grpSpPr>
          <a:xfrm>
            <a:off x="523758" y="2327563"/>
            <a:ext cx="3382816" cy="4124036"/>
            <a:chOff x="8258151" y="2327563"/>
            <a:chExt cx="3382816" cy="4124036"/>
          </a:xfrm>
        </p:grpSpPr>
        <p:sp>
          <p:nvSpPr>
            <p:cNvPr id="12" name="Rectangle 11"/>
            <p:cNvSpPr/>
            <p:nvPr/>
          </p:nvSpPr>
          <p:spPr>
            <a:xfrm>
              <a:off x="8258151" y="2327563"/>
              <a:ext cx="3382816" cy="4124036"/>
            </a:xfrm>
            <a:prstGeom prst="rect">
              <a:avLst/>
            </a:prstGeom>
            <a:solidFill>
              <a:schemeClr val="bg1"/>
            </a:solidFill>
            <a:ln w="12700" cmpd="sng">
              <a:solidFill>
                <a:srgbClr val="5B9BD5"/>
              </a:solidFill>
            </a:ln>
            <a:effectLst>
              <a:outerShdw blurRad="50800" dist="25400" dir="2700000" algn="tl" rotWithShape="0">
                <a:srgbClr val="00B0F0">
                  <a:alpha val="5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5"/>
            <p:cNvSpPr txBox="1">
              <a:spLocks/>
            </p:cNvSpPr>
            <p:nvPr/>
          </p:nvSpPr>
          <p:spPr>
            <a:xfrm>
              <a:off x="8402468" y="3851564"/>
              <a:ext cx="3094181" cy="2373745"/>
            </a:xfrm>
            <a:prstGeom prst="rect">
              <a:avLst/>
            </a:prstGeom>
          </p:spPr>
          <p:txBody>
            <a:bodyPr>
              <a:normAutofit fontScale="3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ES" b="1" dirty="0"/>
                <a:t>XVIII CONGRESO INTERNACIONAL DE LITERATURA </a:t>
              </a:r>
              <a:r>
                <a:rPr lang="es-ES" b="1" dirty="0" smtClean="0"/>
                <a:t>ESPAÑOLA</a:t>
              </a:r>
              <a:r>
                <a:rPr lang="el-GR" b="1" dirty="0" smtClean="0"/>
                <a:t> </a:t>
              </a:r>
              <a:r>
                <a:rPr lang="es-ES" b="1" dirty="0" smtClean="0"/>
                <a:t>CONTEMPORANEA </a:t>
              </a:r>
              <a:r>
                <a:rPr lang="es-ES" b="1" dirty="0"/>
                <a:t>(CILEC)</a:t>
              </a:r>
              <a:endParaRPr lang="en-US" dirty="0"/>
            </a:p>
            <a:p>
              <a:pPr marL="0" indent="0" algn="ctr">
                <a:buNone/>
              </a:pPr>
              <a:r>
                <a:rPr lang="es-ES" b="1" dirty="0"/>
                <a:t> </a:t>
              </a:r>
              <a:r>
                <a:rPr lang="es-ES" b="1" dirty="0" smtClean="0"/>
                <a:t>«</a:t>
              </a:r>
              <a:r>
                <a:rPr lang="es-ES" b="1" dirty="0"/>
                <a:t>ESP</a:t>
              </a:r>
              <a:r>
                <a:rPr lang="el-GR" b="1" dirty="0"/>
                <a:t>Α</a:t>
              </a:r>
              <a:r>
                <a:rPr lang="es-ES" b="1" dirty="0"/>
                <a:t>CIOS DE LIBERTAD: NUEVOS MODOS, MEDIOS Y MOTIVOS DE CREACIÓN LITERARIA Y COMUNICACIÓN SOCIAL»</a:t>
              </a:r>
              <a:endParaRPr lang="en-US" dirty="0"/>
            </a:p>
            <a:p>
              <a:pPr marL="0" lvl="0" indent="0" algn="ctr">
                <a:buNone/>
              </a:pPr>
              <a:r>
                <a:rPr lang="es-ES" b="1" dirty="0" err="1" smtClean="0"/>
                <a:t>Universidade</a:t>
              </a:r>
              <a:r>
                <a:rPr lang="es-ES" b="1" dirty="0" smtClean="0"/>
                <a:t> </a:t>
              </a:r>
              <a:r>
                <a:rPr lang="es-ES" b="1" dirty="0"/>
                <a:t>da Coruña </a:t>
              </a:r>
              <a:r>
                <a:rPr lang="es-ES" dirty="0"/>
                <a:t>(</a:t>
              </a:r>
              <a:r>
                <a:rPr lang="el-GR" dirty="0"/>
                <a:t>Ισπανία</a:t>
              </a:r>
              <a:r>
                <a:rPr lang="es-ES" dirty="0"/>
                <a:t>): 11 &amp; 12 </a:t>
              </a:r>
              <a:r>
                <a:rPr lang="el-GR" dirty="0"/>
                <a:t>Μαΐου</a:t>
              </a:r>
              <a:r>
                <a:rPr lang="es-ES" dirty="0"/>
                <a:t> 2017</a:t>
              </a:r>
              <a:endParaRPr lang="en-US" dirty="0"/>
            </a:p>
            <a:p>
              <a:pPr marL="0" lvl="0" indent="0" algn="ctr">
                <a:buNone/>
              </a:pPr>
              <a:r>
                <a:rPr lang="el-GR" b="1" dirty="0"/>
                <a:t>Εθνικό και Καποδιστριακό Πανεπιστήμιο Αθηνών </a:t>
              </a:r>
              <a:r>
                <a:rPr lang="el-GR" dirty="0"/>
                <a:t>(Ελλάδα</a:t>
              </a:r>
              <a:r>
                <a:rPr lang="el-GR" dirty="0" smtClean="0"/>
                <a:t>):</a:t>
              </a:r>
              <a:r>
                <a:rPr lang="el-GR" dirty="0"/>
                <a:t> </a:t>
              </a:r>
              <a:r>
                <a:rPr lang="el-GR" dirty="0" smtClean="0"/>
                <a:t>25 </a:t>
              </a:r>
              <a:r>
                <a:rPr lang="el-GR" dirty="0"/>
                <a:t>&amp; 26 Μαΐου 2017</a:t>
              </a:r>
              <a:endParaRPr lang="en-US" dirty="0"/>
            </a:p>
            <a:p>
              <a:pPr marL="0" indent="0" algn="ctr">
                <a:buNone/>
              </a:pPr>
              <a:r>
                <a:rPr lang="es-ES" b="1" dirty="0" err="1"/>
                <a:t>Universidade</a:t>
              </a:r>
              <a:r>
                <a:rPr lang="es-ES" b="1" dirty="0"/>
                <a:t> Fernando Pessoa </a:t>
              </a:r>
              <a:r>
                <a:rPr lang="es-ES" dirty="0"/>
                <a:t>(</a:t>
              </a:r>
              <a:r>
                <a:rPr lang="el-GR" dirty="0"/>
                <a:t>Πορτογαλία</a:t>
              </a:r>
              <a:r>
                <a:rPr lang="es-ES" dirty="0"/>
                <a:t>): 26 &amp; </a:t>
              </a:r>
              <a:r>
                <a:rPr lang="es-ES" dirty="0" smtClean="0"/>
                <a:t>27</a:t>
              </a:r>
              <a:r>
                <a:rPr lang="el-GR" dirty="0" smtClean="0"/>
                <a:t> Ιουνίου</a:t>
              </a:r>
              <a:r>
                <a:rPr lang="es-ES" dirty="0" smtClean="0"/>
                <a:t> 2017</a:t>
              </a:r>
              <a:endParaRPr lang="el-GR" dirty="0" smtClean="0"/>
            </a:p>
            <a:p>
              <a:pPr marL="0" indent="0" algn="ctr">
                <a:buNone/>
              </a:pPr>
              <a:endParaRPr lang="el-GR" dirty="0" smtClean="0"/>
            </a:p>
            <a:p>
              <a:pPr marL="0" indent="0" algn="ctr">
                <a:buNone/>
              </a:pPr>
              <a:r>
                <a:rPr lang="en-US" sz="2500" dirty="0"/>
                <a:t>http://www.spanll.uoa.gr/fileadmin/spanll.uoa.gr/uploads/Synedria/XVIII_CILEC.pdf</a:t>
              </a:r>
            </a:p>
            <a:p>
              <a:pPr marL="0" indent="0" algn="ctr">
                <a:buNone/>
              </a:pPr>
              <a:r>
                <a:rPr lang="en-US" sz="2500" dirty="0"/>
                <a:t>http://www.cileccongresos.com/</a:t>
              </a:r>
            </a:p>
          </p:txBody>
        </p:sp>
        <p:pic>
          <p:nvPicPr>
            <p:cNvPr id="14" name="Εικόνα 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45989" y="2455719"/>
              <a:ext cx="3050660" cy="1184565"/>
            </a:xfrm>
            <a:prstGeom prst="rect">
              <a:avLst/>
            </a:prstGeom>
            <a:noFill/>
            <a:ln>
              <a:noFill/>
            </a:ln>
            <a:effectLst/>
          </p:spPr>
        </p:pic>
      </p:grpSp>
      <p:pic>
        <p:nvPicPr>
          <p:cNvPr id="15" name="Picture 14"/>
          <p:cNvPicPr>
            <a:picLocks noChangeAspect="1"/>
          </p:cNvPicPr>
          <p:nvPr/>
        </p:nvPicPr>
        <p:blipFill>
          <a:blip r:embed="rId5"/>
          <a:stretch>
            <a:fillRect/>
          </a:stretch>
        </p:blipFill>
        <p:spPr>
          <a:xfrm>
            <a:off x="4398298" y="2323007"/>
            <a:ext cx="3112230" cy="4124036"/>
          </a:xfrm>
          <a:prstGeom prst="rect">
            <a:avLst/>
          </a:prstGeom>
        </p:spPr>
      </p:pic>
    </p:spTree>
    <p:extLst>
      <p:ext uri="{BB962C8B-B14F-4D97-AF65-F5344CB8AC3E}">
        <p14:creationId xmlns:p14="http://schemas.microsoft.com/office/powerpoint/2010/main" val="174794585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97304"/>
            <a:ext cx="10515600" cy="447869"/>
          </a:xfrm>
        </p:spPr>
        <p:txBody>
          <a:bodyPr>
            <a:normAutofit fontScale="90000"/>
          </a:bodyPr>
          <a:lstStyle/>
          <a:p>
            <a:pPr algn="ctr"/>
            <a:r>
              <a:rPr lang="en-US" b="1" dirty="0">
                <a:solidFill>
                  <a:srgbClr val="0070C0"/>
                </a:solidFill>
              </a:rPr>
              <a:t>XLIV </a:t>
            </a:r>
            <a:r>
              <a:rPr lang="en-US" b="1" dirty="0" err="1">
                <a:solidFill>
                  <a:srgbClr val="0070C0"/>
                </a:solidFill>
              </a:rPr>
              <a:t>Congreso</a:t>
            </a:r>
            <a:r>
              <a:rPr lang="en-US" b="1" dirty="0">
                <a:solidFill>
                  <a:srgbClr val="0070C0"/>
                </a:solidFill>
              </a:rPr>
              <a:t> </a:t>
            </a:r>
            <a:r>
              <a:rPr lang="en-US" b="1" dirty="0" err="1">
                <a:solidFill>
                  <a:srgbClr val="0070C0"/>
                </a:solidFill>
              </a:rPr>
              <a:t>Internacional</a:t>
            </a:r>
            <a:r>
              <a:rPr lang="en-US" b="1" dirty="0">
                <a:solidFill>
                  <a:srgbClr val="0070C0"/>
                </a:solidFill>
              </a:rPr>
              <a:t> del </a:t>
            </a:r>
            <a:r>
              <a:rPr lang="en-US" b="1" dirty="0" smtClean="0">
                <a:solidFill>
                  <a:srgbClr val="0070C0"/>
                </a:solidFill>
              </a:rPr>
              <a:t>IILI</a:t>
            </a:r>
            <a:endParaRPr lang="el-GR" b="1" dirty="0">
              <a:solidFill>
                <a:srgbClr val="0070C0"/>
              </a:solidFill>
              <a:latin typeface="+mn-lt"/>
            </a:endParaRPr>
          </a:p>
        </p:txBody>
      </p:sp>
      <p:sp>
        <p:nvSpPr>
          <p:cNvPr id="4" name="Content Placeholder 3"/>
          <p:cNvSpPr>
            <a:spLocks noGrp="1"/>
          </p:cNvSpPr>
          <p:nvPr>
            <p:ph idx="1"/>
          </p:nvPr>
        </p:nvSpPr>
        <p:spPr>
          <a:xfrm>
            <a:off x="838200" y="3025833"/>
            <a:ext cx="10317480" cy="3167149"/>
          </a:xfrm>
        </p:spPr>
        <p:txBody>
          <a:bodyPr>
            <a:normAutofit/>
          </a:bodyPr>
          <a:lstStyle/>
          <a:p>
            <a:pPr marL="0" indent="0" fontAlgn="base">
              <a:buNone/>
            </a:pPr>
            <a:r>
              <a:rPr lang="es-ES" sz="4000" dirty="0" smtClean="0"/>
              <a:t>El </a:t>
            </a:r>
            <a:r>
              <a:rPr lang="es-ES" sz="4000" dirty="0"/>
              <a:t>XLIV Congreso Internacional del IILI tendrá lugar en la Universidad Nacional </a:t>
            </a:r>
            <a:r>
              <a:rPr lang="es-ES" sz="4000" dirty="0" smtClean="0"/>
              <a:t>y </a:t>
            </a:r>
            <a:r>
              <a:rPr lang="es-ES" sz="4000" dirty="0" err="1" smtClean="0"/>
              <a:t>Kapodistríaca</a:t>
            </a:r>
            <a:r>
              <a:rPr lang="es-ES" sz="4000" dirty="0" smtClean="0"/>
              <a:t> de </a:t>
            </a:r>
            <a:r>
              <a:rPr lang="es-ES" sz="4000" dirty="0"/>
              <a:t>Atenas, Grecia, del 5 al 8 de julio de 2023 con el tema "Cruces disciplinarios".</a:t>
            </a:r>
          </a:p>
          <a:p>
            <a:pPr marL="0" indent="0">
              <a:buNone/>
            </a:pPr>
            <a:endParaRPr lang="el-GR" dirty="0" smtClean="0"/>
          </a:p>
        </p:txBody>
      </p:sp>
      <p:sp>
        <p:nvSpPr>
          <p:cNvPr id="5" name="Title 1"/>
          <p:cNvSpPr txBox="1">
            <a:spLocks/>
          </p:cNvSpPr>
          <p:nvPr/>
        </p:nvSpPr>
        <p:spPr>
          <a:xfrm>
            <a:off x="4322618" y="365126"/>
            <a:ext cx="7416798" cy="10849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l-GR" sz="2400" b="1" dirty="0">
                <a:solidFill>
                  <a:srgbClr val="0070C0"/>
                </a:solidFill>
              </a:rPr>
              <a:t>Τμήμα Ισπανικής Γλώσσας και Φιλολογίας</a:t>
            </a:r>
            <a:endParaRPr lang="el-GR" sz="2400" b="1" dirty="0">
              <a:solidFill>
                <a:srgbClr val="0070C0"/>
              </a:solidFill>
              <a:latin typeface="+mn-lt"/>
            </a:endParaRPr>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609599" y="411307"/>
            <a:ext cx="3177309" cy="1010659"/>
          </a:xfrm>
          <a:prstGeom prst="rect">
            <a:avLst/>
          </a:prstGeom>
        </p:spPr>
      </p:pic>
      <p:cxnSp>
        <p:nvCxnSpPr>
          <p:cNvPr id="7" name="Straight Connector 6"/>
          <p:cNvCxnSpPr/>
          <p:nvPr/>
        </p:nvCxnSpPr>
        <p:spPr>
          <a:xfrm>
            <a:off x="0" y="1524000"/>
            <a:ext cx="12192000"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0" y="2312545"/>
            <a:ext cx="12192000" cy="397407"/>
          </a:xfrm>
          <a:prstGeom prst="rect">
            <a:avLst/>
          </a:prstGeom>
          <a:solidFill>
            <a:schemeClr val="accent1">
              <a:lumMod val="40000"/>
              <a:lumOff val="60000"/>
            </a:schemeClr>
          </a:solidFill>
        </p:spPr>
        <p:txBody>
          <a:bodyPr wrap="square" rtlCol="0">
            <a:spAutoFit/>
          </a:bodyPr>
          <a:lstStyle/>
          <a:p>
            <a:endParaRPr lang="en-US" dirty="0"/>
          </a:p>
        </p:txBody>
      </p:sp>
      <p:sp>
        <p:nvSpPr>
          <p:cNvPr id="9" name="Title 1"/>
          <p:cNvSpPr txBox="1">
            <a:spLocks/>
          </p:cNvSpPr>
          <p:nvPr/>
        </p:nvSpPr>
        <p:spPr>
          <a:xfrm>
            <a:off x="730135" y="2312545"/>
            <a:ext cx="10425545" cy="447869"/>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err="1">
                <a:latin typeface="+mn-lt"/>
              </a:rPr>
              <a:t>Instituto</a:t>
            </a:r>
            <a:r>
              <a:rPr lang="en-US" dirty="0">
                <a:latin typeface="+mn-lt"/>
              </a:rPr>
              <a:t> </a:t>
            </a:r>
            <a:r>
              <a:rPr lang="en-US" dirty="0" err="1">
                <a:latin typeface="+mn-lt"/>
              </a:rPr>
              <a:t>Internacional</a:t>
            </a:r>
            <a:r>
              <a:rPr lang="en-US" dirty="0">
                <a:latin typeface="+mn-lt"/>
              </a:rPr>
              <a:t> de </a:t>
            </a:r>
            <a:r>
              <a:rPr lang="en-US" dirty="0" err="1">
                <a:latin typeface="+mn-lt"/>
              </a:rPr>
              <a:t>Literatura</a:t>
            </a:r>
            <a:r>
              <a:rPr lang="en-US" dirty="0">
                <a:latin typeface="+mn-lt"/>
              </a:rPr>
              <a:t> </a:t>
            </a:r>
            <a:r>
              <a:rPr lang="en-US" dirty="0" err="1">
                <a:latin typeface="+mn-lt"/>
              </a:rPr>
              <a:t>Iberoamericana</a:t>
            </a:r>
            <a:endParaRPr lang="el-GR" b="1" dirty="0">
              <a:solidFill>
                <a:srgbClr val="0070C0"/>
              </a:solidFill>
              <a:latin typeface="+mn-lt"/>
            </a:endParaRPr>
          </a:p>
        </p:txBody>
      </p:sp>
    </p:spTree>
    <p:extLst>
      <p:ext uri="{BB962C8B-B14F-4D97-AF65-F5344CB8AC3E}">
        <p14:creationId xmlns:p14="http://schemas.microsoft.com/office/powerpoint/2010/main" val="227623721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754910"/>
            <a:ext cx="10515600" cy="526473"/>
          </a:xfrm>
          <a:prstGeom prst="rect">
            <a:avLst/>
          </a:prstGeom>
        </p:spPr>
        <p:txBody>
          <a:bodyPr>
            <a:normAutofit fontScale="3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8800" b="1" dirty="0" smtClean="0">
                <a:solidFill>
                  <a:srgbClr val="0070C0"/>
                </a:solidFill>
              </a:rPr>
              <a:t>Εκδόσεις</a:t>
            </a:r>
            <a:endParaRPr lang="el-GR" sz="8800" b="1" dirty="0">
              <a:solidFill>
                <a:srgbClr val="0070C0"/>
              </a:solidFill>
            </a:endParaRPr>
          </a:p>
        </p:txBody>
      </p:sp>
      <p:sp>
        <p:nvSpPr>
          <p:cNvPr id="3" name="Title 1"/>
          <p:cNvSpPr txBox="1">
            <a:spLocks/>
          </p:cNvSpPr>
          <p:nvPr/>
        </p:nvSpPr>
        <p:spPr>
          <a:xfrm>
            <a:off x="4322618" y="365126"/>
            <a:ext cx="7416798" cy="10849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l-GR" sz="2400" b="1" dirty="0">
                <a:solidFill>
                  <a:srgbClr val="0070C0"/>
                </a:solidFill>
              </a:rPr>
              <a:t>Τμήμα Ισπανικής Γλώσσας και Φιλολογίας</a:t>
            </a:r>
            <a:endParaRPr lang="el-GR" sz="2400" b="1" dirty="0">
              <a:solidFill>
                <a:srgbClr val="0070C0"/>
              </a:solidFill>
              <a:latin typeface="+mn-lt"/>
            </a:endParaRP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609599" y="411307"/>
            <a:ext cx="3177309" cy="1010659"/>
          </a:xfrm>
          <a:prstGeom prst="rect">
            <a:avLst/>
          </a:prstGeom>
        </p:spPr>
      </p:pic>
      <p:cxnSp>
        <p:nvCxnSpPr>
          <p:cNvPr id="5" name="Straight Connector 4"/>
          <p:cNvCxnSpPr/>
          <p:nvPr/>
        </p:nvCxnSpPr>
        <p:spPr>
          <a:xfrm>
            <a:off x="0" y="1524000"/>
            <a:ext cx="12192000" cy="0"/>
          </a:xfrm>
          <a:prstGeom prst="line">
            <a:avLst/>
          </a:prstGeom>
          <a:ln w="22225"/>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8194" y="2327563"/>
            <a:ext cx="2803266" cy="4124036"/>
          </a:xfrm>
          <a:prstGeom prst="rect">
            <a:avLst/>
          </a:prstGeom>
          <a:ln w="19050">
            <a:solidFill>
              <a:srgbClr val="0070C0"/>
            </a:solidFill>
          </a:ln>
          <a:effectLst>
            <a:outerShdw blurRad="177800" dist="152400" dir="3000000" algn="tl" rotWithShape="0">
              <a:schemeClr val="bg1">
                <a:lumMod val="50000"/>
                <a:alpha val="40000"/>
              </a:schemeClr>
            </a:outerShdw>
          </a:effectLst>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10315" y="2327563"/>
            <a:ext cx="2791286" cy="4124036"/>
          </a:xfrm>
          <a:prstGeom prst="rect">
            <a:avLst/>
          </a:prstGeom>
          <a:ln w="19050">
            <a:solidFill>
              <a:srgbClr val="0070C0"/>
            </a:solidFill>
          </a:ln>
          <a:effectLst>
            <a:outerShdw blurRad="177800" dist="152400" dir="3000000" algn="tl" rotWithShape="0">
              <a:schemeClr val="bg1">
                <a:lumMod val="50000"/>
                <a:alpha val="40000"/>
              </a:schemeClr>
            </a:outerShdw>
          </a:effectLst>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0456" y="2327563"/>
            <a:ext cx="2891591" cy="4123944"/>
          </a:xfrm>
          <a:prstGeom prst="rect">
            <a:avLst/>
          </a:prstGeom>
          <a:ln w="19050">
            <a:solidFill>
              <a:srgbClr val="0070C0"/>
            </a:solidFill>
          </a:ln>
          <a:effectLst>
            <a:outerShdw blurRad="177800" dist="152400" dir="3000000" algn="tl" rotWithShape="0">
              <a:schemeClr val="bg1">
                <a:lumMod val="50000"/>
                <a:alpha val="40000"/>
              </a:schemeClr>
            </a:outerShdw>
          </a:effectLst>
        </p:spPr>
      </p:pic>
    </p:spTree>
    <p:extLst>
      <p:ext uri="{BB962C8B-B14F-4D97-AF65-F5344CB8AC3E}">
        <p14:creationId xmlns:p14="http://schemas.microsoft.com/office/powerpoint/2010/main" val="318710643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754910"/>
            <a:ext cx="10515600" cy="526473"/>
          </a:xfrm>
          <a:prstGeom prst="rect">
            <a:avLst/>
          </a:prstGeom>
        </p:spPr>
        <p:txBody>
          <a:bodyPr>
            <a:normAutofit fontScale="3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8800" b="1" dirty="0" smtClean="0">
                <a:solidFill>
                  <a:srgbClr val="0070C0"/>
                </a:solidFill>
              </a:rPr>
              <a:t>Εκδόσεις</a:t>
            </a:r>
            <a:endParaRPr lang="el-GR" b="1" dirty="0">
              <a:solidFill>
                <a:srgbClr val="0070C0"/>
              </a:solidFill>
              <a:latin typeface="+mn-lt"/>
            </a:endParaRPr>
          </a:p>
        </p:txBody>
      </p:sp>
      <p:sp>
        <p:nvSpPr>
          <p:cNvPr id="3" name="Title 1"/>
          <p:cNvSpPr txBox="1">
            <a:spLocks/>
          </p:cNvSpPr>
          <p:nvPr/>
        </p:nvSpPr>
        <p:spPr>
          <a:xfrm>
            <a:off x="4322618" y="365126"/>
            <a:ext cx="7416798" cy="10849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l-GR" sz="2400" b="1" dirty="0">
                <a:solidFill>
                  <a:srgbClr val="0070C0"/>
                </a:solidFill>
              </a:rPr>
              <a:t>Τμήμα Ισπανικής Γλώσσας και Φιλολογίας</a:t>
            </a:r>
            <a:endParaRPr lang="el-GR" sz="2400" b="1" dirty="0">
              <a:solidFill>
                <a:srgbClr val="0070C0"/>
              </a:solidFill>
              <a:latin typeface="+mn-lt"/>
            </a:endParaRP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609599" y="411307"/>
            <a:ext cx="3177309" cy="1010659"/>
          </a:xfrm>
          <a:prstGeom prst="rect">
            <a:avLst/>
          </a:prstGeom>
        </p:spPr>
      </p:pic>
      <p:cxnSp>
        <p:nvCxnSpPr>
          <p:cNvPr id="5" name="Straight Connector 4"/>
          <p:cNvCxnSpPr/>
          <p:nvPr/>
        </p:nvCxnSpPr>
        <p:spPr>
          <a:xfrm>
            <a:off x="0" y="1524000"/>
            <a:ext cx="12192000" cy="0"/>
          </a:xfrm>
          <a:prstGeom prst="line">
            <a:avLst/>
          </a:prstGeom>
          <a:ln w="22225"/>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5153" y="2248678"/>
            <a:ext cx="2789347" cy="4202921"/>
          </a:xfrm>
          <a:prstGeom prst="rect">
            <a:avLst/>
          </a:prstGeom>
          <a:ln w="19050">
            <a:solidFill>
              <a:srgbClr val="0070C0"/>
            </a:solidFill>
          </a:ln>
          <a:effectLst>
            <a:outerShdw blurRad="177800" dist="152400" dir="3000000" algn="tl" rotWithShape="0">
              <a:schemeClr val="bg1">
                <a:lumMod val="50000"/>
                <a:alpha val="40000"/>
              </a:schemeClr>
            </a:outerShdw>
          </a:effec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10315" y="2327563"/>
            <a:ext cx="2791286" cy="4123944"/>
          </a:xfrm>
          <a:prstGeom prst="rect">
            <a:avLst/>
          </a:prstGeom>
          <a:ln w="19050">
            <a:solidFill>
              <a:srgbClr val="0070C0"/>
            </a:solidFill>
          </a:ln>
          <a:effectLst>
            <a:outerShdw blurRad="177800" dist="152400" dir="3000000" algn="tl" rotWithShape="0">
              <a:schemeClr val="bg1">
                <a:lumMod val="50000"/>
                <a:alpha val="40000"/>
              </a:schemeClr>
            </a:outerShdw>
          </a:effec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17563" y="2327563"/>
            <a:ext cx="2817377" cy="4123944"/>
          </a:xfrm>
          <a:prstGeom prst="rect">
            <a:avLst/>
          </a:prstGeom>
          <a:ln w="19050">
            <a:solidFill>
              <a:srgbClr val="0070C0"/>
            </a:solidFill>
          </a:ln>
          <a:effectLst>
            <a:outerShdw blurRad="177800" dist="152400" dir="3000000" algn="tl" rotWithShape="0">
              <a:schemeClr val="bg1">
                <a:lumMod val="50000"/>
                <a:alpha val="40000"/>
              </a:schemeClr>
            </a:outerShdw>
          </a:effectLst>
        </p:spPr>
      </p:pic>
    </p:spTree>
    <p:extLst>
      <p:ext uri="{BB962C8B-B14F-4D97-AF65-F5344CB8AC3E}">
        <p14:creationId xmlns:p14="http://schemas.microsoft.com/office/powerpoint/2010/main" val="220190630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754910"/>
            <a:ext cx="10515600" cy="526473"/>
          </a:xfrm>
          <a:prstGeom prst="rect">
            <a:avLst/>
          </a:prstGeom>
        </p:spPr>
        <p:txBody>
          <a:bodyPr>
            <a:normAutofit fontScale="4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l-GR" sz="8800" b="1" dirty="0">
              <a:solidFill>
                <a:srgbClr val="0070C0"/>
              </a:solidFill>
            </a:endParaRPr>
          </a:p>
        </p:txBody>
      </p:sp>
      <p:sp>
        <p:nvSpPr>
          <p:cNvPr id="3" name="Title 1"/>
          <p:cNvSpPr txBox="1">
            <a:spLocks/>
          </p:cNvSpPr>
          <p:nvPr/>
        </p:nvSpPr>
        <p:spPr>
          <a:xfrm>
            <a:off x="4322618" y="365126"/>
            <a:ext cx="7416798" cy="10849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l-GR" sz="2400" b="1" dirty="0">
                <a:solidFill>
                  <a:srgbClr val="0070C0"/>
                </a:solidFill>
              </a:rPr>
              <a:t>Τμήμα Ισπανικής Γλώσσας και Φιλολογίας</a:t>
            </a:r>
            <a:endParaRPr lang="el-GR" sz="2400" b="1" dirty="0">
              <a:solidFill>
                <a:srgbClr val="0070C0"/>
              </a:solidFill>
              <a:latin typeface="+mn-lt"/>
            </a:endParaRP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609599" y="411307"/>
            <a:ext cx="3177309" cy="1010659"/>
          </a:xfrm>
          <a:prstGeom prst="rect">
            <a:avLst/>
          </a:prstGeom>
        </p:spPr>
      </p:pic>
      <p:cxnSp>
        <p:nvCxnSpPr>
          <p:cNvPr id="5" name="Straight Connector 4"/>
          <p:cNvCxnSpPr/>
          <p:nvPr/>
        </p:nvCxnSpPr>
        <p:spPr>
          <a:xfrm>
            <a:off x="0" y="1524000"/>
            <a:ext cx="12192000" cy="0"/>
          </a:xfrm>
          <a:prstGeom prst="line">
            <a:avLst/>
          </a:prstGeom>
          <a:ln w="22225"/>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8195" y="2327563"/>
            <a:ext cx="2801389" cy="4123113"/>
          </a:xfrm>
          <a:prstGeom prst="rect">
            <a:avLst/>
          </a:prstGeom>
          <a:ln w="19050">
            <a:solidFill>
              <a:srgbClr val="0070C0"/>
            </a:solidFill>
          </a:ln>
          <a:effectLst>
            <a:outerShdw blurRad="177800" dist="152400" dir="3000000" algn="tl" rotWithShape="0">
              <a:schemeClr val="bg1">
                <a:lumMod val="50000"/>
                <a:alpha val="40000"/>
              </a:schemeClr>
            </a:outerShdw>
          </a:effec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64134" y="2330075"/>
            <a:ext cx="3129759" cy="4135544"/>
          </a:xfrm>
          <a:prstGeom prst="rect">
            <a:avLst/>
          </a:prstGeom>
          <a:ln w="19050">
            <a:solidFill>
              <a:srgbClr val="0070C0"/>
            </a:solidFill>
          </a:ln>
          <a:effectLst>
            <a:outerShdw blurRad="177800" dist="152400" dir="3000000" algn="tl" rotWithShape="0">
              <a:schemeClr val="bg1">
                <a:lumMod val="50000"/>
                <a:alpha val="40000"/>
              </a:schemeClr>
            </a:outerShdw>
          </a:effectLst>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73184" y="2330075"/>
            <a:ext cx="2857113" cy="4134289"/>
          </a:xfrm>
          <a:prstGeom prst="rect">
            <a:avLst/>
          </a:prstGeom>
          <a:ln w="19050">
            <a:solidFill>
              <a:srgbClr val="0070C0"/>
            </a:solidFill>
          </a:ln>
          <a:effectLst>
            <a:outerShdw blurRad="177800" dist="152400" dir="3000000" algn="tl" rotWithShape="0">
              <a:schemeClr val="bg1">
                <a:lumMod val="50000"/>
                <a:alpha val="40000"/>
              </a:schemeClr>
            </a:outerShdw>
          </a:effectLst>
        </p:spPr>
      </p:pic>
    </p:spTree>
    <p:extLst>
      <p:ext uri="{BB962C8B-B14F-4D97-AF65-F5344CB8AC3E}">
        <p14:creationId xmlns:p14="http://schemas.microsoft.com/office/powerpoint/2010/main" val="67912270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754910"/>
            <a:ext cx="10515600" cy="526473"/>
          </a:xfrm>
          <a:prstGeom prst="rect">
            <a:avLst/>
          </a:prstGeom>
        </p:spPr>
        <p:txBody>
          <a:bodyP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dirty="0" smtClean="0">
                <a:solidFill>
                  <a:srgbClr val="0070C0"/>
                </a:solidFill>
                <a:latin typeface="+mn-lt"/>
              </a:rPr>
              <a:t>Εκδόσεις</a:t>
            </a:r>
            <a:endParaRPr lang="el-GR" dirty="0">
              <a:solidFill>
                <a:srgbClr val="0070C0"/>
              </a:solidFill>
              <a:latin typeface="+mn-lt"/>
            </a:endParaRPr>
          </a:p>
        </p:txBody>
      </p:sp>
      <p:sp>
        <p:nvSpPr>
          <p:cNvPr id="3" name="Title 1"/>
          <p:cNvSpPr txBox="1">
            <a:spLocks/>
          </p:cNvSpPr>
          <p:nvPr/>
        </p:nvSpPr>
        <p:spPr>
          <a:xfrm>
            <a:off x="4322618" y="365126"/>
            <a:ext cx="7416798" cy="10849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l-GR" sz="2400" b="1" dirty="0">
                <a:solidFill>
                  <a:srgbClr val="0070C0"/>
                </a:solidFill>
              </a:rPr>
              <a:t>Τμήμα Ισπανικής Γλώσσας και Φιλολογίας</a:t>
            </a:r>
            <a:endParaRPr lang="el-GR" sz="2400" b="1" dirty="0">
              <a:solidFill>
                <a:srgbClr val="0070C0"/>
              </a:solidFill>
              <a:latin typeface="+mn-lt"/>
            </a:endParaRP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609599" y="411307"/>
            <a:ext cx="3177309" cy="1010659"/>
          </a:xfrm>
          <a:prstGeom prst="rect">
            <a:avLst/>
          </a:prstGeom>
        </p:spPr>
      </p:pic>
      <p:cxnSp>
        <p:nvCxnSpPr>
          <p:cNvPr id="5" name="Straight Connector 4"/>
          <p:cNvCxnSpPr/>
          <p:nvPr/>
        </p:nvCxnSpPr>
        <p:spPr>
          <a:xfrm>
            <a:off x="0" y="1524000"/>
            <a:ext cx="12192000" cy="0"/>
          </a:xfrm>
          <a:prstGeom prst="line">
            <a:avLst/>
          </a:prstGeom>
          <a:ln w="22225"/>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72488" y="2330075"/>
            <a:ext cx="2793361" cy="4050792"/>
          </a:xfrm>
          <a:prstGeom prst="rect">
            <a:avLst/>
          </a:prstGeom>
          <a:ln w="19050">
            <a:solidFill>
              <a:srgbClr val="0070C0"/>
            </a:solidFill>
          </a:ln>
          <a:effectLst>
            <a:outerShdw blurRad="177800" dist="152400" dir="3000000" algn="tl" rotWithShape="0">
              <a:schemeClr val="bg1">
                <a:lumMod val="50000"/>
                <a:alpha val="40000"/>
              </a:schemeClr>
            </a:outerShdw>
          </a:effec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62788" y="2327563"/>
            <a:ext cx="2740936" cy="4053304"/>
          </a:xfrm>
          <a:prstGeom prst="rect">
            <a:avLst/>
          </a:prstGeom>
          <a:ln w="19050">
            <a:solidFill>
              <a:srgbClr val="0070C0"/>
            </a:solidFill>
          </a:ln>
          <a:effectLst>
            <a:outerShdw blurRad="177800" dist="152400" dir="3000000" algn="tl" rotWithShape="0">
              <a:schemeClr val="bg1">
                <a:lumMod val="50000"/>
                <a:alpha val="40000"/>
              </a:schemeClr>
            </a:outerShdw>
          </a:effectLst>
        </p:spPr>
      </p:pic>
    </p:spTree>
    <p:extLst>
      <p:ext uri="{BB962C8B-B14F-4D97-AF65-F5344CB8AC3E}">
        <p14:creationId xmlns:p14="http://schemas.microsoft.com/office/powerpoint/2010/main" val="89806386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754910"/>
            <a:ext cx="10515600" cy="526473"/>
          </a:xfrm>
          <a:prstGeom prst="rect">
            <a:avLst/>
          </a:prstGeom>
        </p:spPr>
        <p:txBody>
          <a:bodyP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dirty="0" smtClean="0">
                <a:solidFill>
                  <a:srgbClr val="0070C0"/>
                </a:solidFill>
                <a:latin typeface="+mn-lt"/>
              </a:rPr>
              <a:t>Εκδόσεις</a:t>
            </a:r>
            <a:endParaRPr lang="el-GR" dirty="0">
              <a:solidFill>
                <a:srgbClr val="0070C0"/>
              </a:solidFill>
              <a:latin typeface="+mn-lt"/>
            </a:endParaRPr>
          </a:p>
        </p:txBody>
      </p:sp>
      <p:sp>
        <p:nvSpPr>
          <p:cNvPr id="3" name="Title 1"/>
          <p:cNvSpPr txBox="1">
            <a:spLocks/>
          </p:cNvSpPr>
          <p:nvPr/>
        </p:nvSpPr>
        <p:spPr>
          <a:xfrm>
            <a:off x="4322618" y="365126"/>
            <a:ext cx="7416798" cy="10849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l-GR" sz="2400" b="1" dirty="0">
                <a:solidFill>
                  <a:srgbClr val="0070C0"/>
                </a:solidFill>
              </a:rPr>
              <a:t>Τμήμα Ισπανικής Γλώσσας και Φιλολογίας</a:t>
            </a:r>
            <a:endParaRPr lang="el-GR" sz="2400" b="1" dirty="0">
              <a:solidFill>
                <a:srgbClr val="0070C0"/>
              </a:solidFill>
              <a:latin typeface="+mn-lt"/>
            </a:endParaRP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609599" y="411307"/>
            <a:ext cx="3177309" cy="1010659"/>
          </a:xfrm>
          <a:prstGeom prst="rect">
            <a:avLst/>
          </a:prstGeom>
        </p:spPr>
      </p:pic>
      <p:cxnSp>
        <p:nvCxnSpPr>
          <p:cNvPr id="5" name="Straight Connector 4"/>
          <p:cNvCxnSpPr/>
          <p:nvPr/>
        </p:nvCxnSpPr>
        <p:spPr>
          <a:xfrm>
            <a:off x="0" y="1524000"/>
            <a:ext cx="12192000" cy="0"/>
          </a:xfrm>
          <a:prstGeom prst="line">
            <a:avLst/>
          </a:prstGeom>
          <a:ln w="22225"/>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9414" y="2329630"/>
            <a:ext cx="2733497" cy="4087793"/>
          </a:xfrm>
          <a:prstGeom prst="rect">
            <a:avLst/>
          </a:prstGeom>
          <a:ln w="19050">
            <a:solidFill>
              <a:srgbClr val="0070C0"/>
            </a:solidFill>
          </a:ln>
          <a:effectLst>
            <a:outerShdw blurRad="177800" dist="152400" dir="3000000" algn="tl" rotWithShape="0">
              <a:schemeClr val="bg1">
                <a:lumMod val="50000"/>
                <a:alpha val="40000"/>
              </a:schemeClr>
            </a:outerShdw>
          </a:effectLst>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74562" y="2329630"/>
            <a:ext cx="3037225" cy="4096722"/>
          </a:xfrm>
          <a:prstGeom prst="rect">
            <a:avLst/>
          </a:prstGeom>
          <a:ln w="19050">
            <a:solidFill>
              <a:srgbClr val="0070C0"/>
            </a:solidFill>
          </a:ln>
          <a:effectLst>
            <a:outerShdw blurRad="177800" dist="152400" dir="3000000" algn="tl" rotWithShape="0">
              <a:schemeClr val="bg1">
                <a:lumMod val="50000"/>
                <a:alpha val="40000"/>
              </a:schemeClr>
            </a:outerShdw>
          </a:effectLst>
        </p:spPr>
      </p:pic>
    </p:spTree>
    <p:extLst>
      <p:ext uri="{BB962C8B-B14F-4D97-AF65-F5344CB8AC3E}">
        <p14:creationId xmlns:p14="http://schemas.microsoft.com/office/powerpoint/2010/main" val="87899815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450110"/>
            <a:ext cx="10515600" cy="416012"/>
          </a:xfrm>
          <a:prstGeom prst="rect">
            <a:avLst/>
          </a:prstGeom>
        </p:spPr>
        <p:txBody>
          <a:bodyP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3600" b="1" dirty="0" smtClean="0">
                <a:solidFill>
                  <a:srgbClr val="0070C0"/>
                </a:solidFill>
              </a:rPr>
              <a:t>Επίτιμοι Διδάκτορες</a:t>
            </a:r>
            <a:endParaRPr lang="el-GR" b="1" dirty="0">
              <a:solidFill>
                <a:srgbClr val="0070C0"/>
              </a:solidFill>
              <a:latin typeface="+mn-lt"/>
            </a:endParaRPr>
          </a:p>
        </p:txBody>
      </p:sp>
      <p:sp>
        <p:nvSpPr>
          <p:cNvPr id="3" name="Content Placeholder 3"/>
          <p:cNvSpPr txBox="1">
            <a:spLocks/>
          </p:cNvSpPr>
          <p:nvPr/>
        </p:nvSpPr>
        <p:spPr>
          <a:xfrm>
            <a:off x="2024743" y="1866122"/>
            <a:ext cx="8341568" cy="4991878"/>
          </a:xfrm>
          <a:prstGeom prst="rect">
            <a:avLst/>
          </a:prstGeom>
        </p:spPr>
        <p:txBody>
          <a:bodyPr>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l-GR" sz="2900" dirty="0" smtClean="0"/>
              <a:t>1. Leopoldo ZEA AGUILAR, </a:t>
            </a:r>
            <a:r>
              <a:rPr lang="es-ES" sz="2900" dirty="0" smtClean="0"/>
              <a:t>Universidad Autónoma de México</a:t>
            </a:r>
            <a:r>
              <a:rPr lang="el-GR" sz="2900" dirty="0" smtClean="0"/>
              <a:t>, 1997</a:t>
            </a:r>
          </a:p>
          <a:p>
            <a:pPr marL="0" indent="0">
              <a:buNone/>
            </a:pPr>
            <a:r>
              <a:rPr lang="el-GR" sz="2900" dirty="0" smtClean="0"/>
              <a:t>2. Eusebio LEAL SPENGLER, </a:t>
            </a:r>
            <a:r>
              <a:rPr lang="en-US" sz="2900" dirty="0" smtClean="0"/>
              <a:t>Universidad de La Havana</a:t>
            </a:r>
            <a:r>
              <a:rPr lang="el-GR" sz="2900" dirty="0" smtClean="0"/>
              <a:t>, Κούβα, 2003 </a:t>
            </a:r>
          </a:p>
          <a:p>
            <a:pPr marL="0" indent="0">
              <a:buNone/>
            </a:pPr>
            <a:r>
              <a:rPr lang="el-GR" sz="2900" dirty="0" smtClean="0"/>
              <a:t>3. </a:t>
            </a:r>
            <a:r>
              <a:rPr lang="el-GR" sz="2900" dirty="0" err="1" smtClean="0"/>
              <a:t>Valentín</a:t>
            </a:r>
            <a:r>
              <a:rPr lang="el-GR" sz="2900" dirty="0" smtClean="0"/>
              <a:t> GARC</a:t>
            </a:r>
            <a:r>
              <a:rPr lang="es-ES" sz="2900" dirty="0"/>
              <a:t>Í</a:t>
            </a:r>
            <a:r>
              <a:rPr lang="el-GR" sz="2900" dirty="0" smtClean="0"/>
              <a:t>A YEBRA, </a:t>
            </a:r>
            <a:r>
              <a:rPr lang="en-US" sz="2900" dirty="0" smtClean="0"/>
              <a:t>Universidad </a:t>
            </a:r>
            <a:r>
              <a:rPr lang="el-GR" sz="2900" dirty="0" smtClean="0"/>
              <a:t>Complutense </a:t>
            </a:r>
            <a:r>
              <a:rPr lang="en-US" sz="2900" dirty="0" smtClean="0"/>
              <a:t>de Madrid</a:t>
            </a:r>
            <a:r>
              <a:rPr lang="el-GR" sz="2900" dirty="0" smtClean="0"/>
              <a:t>, Ισπανία, 2004 </a:t>
            </a:r>
          </a:p>
          <a:p>
            <a:pPr marL="0" indent="0">
              <a:buNone/>
            </a:pPr>
            <a:r>
              <a:rPr lang="el-GR" sz="2900" dirty="0" smtClean="0"/>
              <a:t>4. </a:t>
            </a:r>
            <a:r>
              <a:rPr lang="el-GR" sz="2900" dirty="0" err="1" smtClean="0"/>
              <a:t>Adolfo</a:t>
            </a:r>
            <a:r>
              <a:rPr lang="el-GR" sz="2900" dirty="0" smtClean="0"/>
              <a:t> ELIZAINC</a:t>
            </a:r>
            <a:r>
              <a:rPr lang="es-ES" sz="2900" dirty="0" smtClean="0"/>
              <a:t>Í</a:t>
            </a:r>
            <a:r>
              <a:rPr lang="el-GR" sz="2900" dirty="0" smtClean="0"/>
              <a:t>N, Πανεπιστήμιο της Δημοκρατίας, Ουρουγουάη, 2006 </a:t>
            </a:r>
          </a:p>
          <a:p>
            <a:pPr marL="0" indent="0">
              <a:buNone/>
            </a:pPr>
            <a:r>
              <a:rPr lang="el-GR" sz="2900" dirty="0" smtClean="0"/>
              <a:t>5. Armando ROMERO, </a:t>
            </a:r>
            <a:r>
              <a:rPr lang="en-US" sz="2900" dirty="0" smtClean="0"/>
              <a:t>University of </a:t>
            </a:r>
            <a:r>
              <a:rPr lang="el-GR" sz="2900" dirty="0" smtClean="0"/>
              <a:t>Cincinnati, Η.Π.Α., 2008 </a:t>
            </a:r>
          </a:p>
          <a:p>
            <a:pPr marL="0" indent="0">
              <a:buNone/>
            </a:pPr>
            <a:r>
              <a:rPr lang="el-GR" sz="2900" dirty="0" smtClean="0"/>
              <a:t>6. </a:t>
            </a:r>
            <a:r>
              <a:rPr lang="en-US" sz="2900" dirty="0" smtClean="0"/>
              <a:t>Eugenio CHANG RODRÍGUEZ</a:t>
            </a:r>
            <a:r>
              <a:rPr lang="el-GR" sz="2900" dirty="0" smtClean="0"/>
              <a:t>, </a:t>
            </a:r>
            <a:r>
              <a:rPr lang="en-US" sz="2900" dirty="0" smtClean="0"/>
              <a:t>City University of New </a:t>
            </a:r>
            <a:r>
              <a:rPr lang="es-ES" sz="2900" dirty="0" smtClean="0"/>
              <a:t>York</a:t>
            </a:r>
            <a:r>
              <a:rPr lang="el-GR" sz="2900" dirty="0" smtClean="0"/>
              <a:t> </a:t>
            </a:r>
            <a:r>
              <a:rPr lang="en-US" sz="2900" dirty="0" smtClean="0"/>
              <a:t>&amp; </a:t>
            </a:r>
            <a:r>
              <a:rPr lang="es-ES" sz="2900" dirty="0" smtClean="0"/>
              <a:t>Columbia </a:t>
            </a:r>
            <a:r>
              <a:rPr lang="es-ES" sz="2900" dirty="0" err="1" smtClean="0"/>
              <a:t>University</a:t>
            </a:r>
            <a:r>
              <a:rPr lang="el-GR" sz="2900" dirty="0" smtClean="0"/>
              <a:t>, </a:t>
            </a:r>
            <a:r>
              <a:rPr lang="el-GR" sz="2900" dirty="0"/>
              <a:t>Η.Π.Α</a:t>
            </a:r>
            <a:r>
              <a:rPr lang="el-GR" sz="2900" dirty="0" smtClean="0"/>
              <a:t>.</a:t>
            </a:r>
            <a:r>
              <a:rPr lang="en-US" sz="2900" dirty="0" smtClean="0"/>
              <a:t>, </a:t>
            </a:r>
            <a:r>
              <a:rPr lang="el-GR" sz="2900" dirty="0" smtClean="0"/>
              <a:t>2008 </a:t>
            </a:r>
          </a:p>
          <a:p>
            <a:pPr marL="0" indent="0">
              <a:buNone/>
            </a:pPr>
            <a:r>
              <a:rPr lang="el-GR" sz="2900" dirty="0" smtClean="0"/>
              <a:t>7. Riccardo CAMPA, Πανεπιστήμιο της Siena, Ιταλία, 2009</a:t>
            </a:r>
          </a:p>
          <a:p>
            <a:pPr marL="0" indent="0">
              <a:buNone/>
            </a:pPr>
            <a:r>
              <a:rPr lang="el-GR" sz="2900" dirty="0" smtClean="0"/>
              <a:t>8. </a:t>
            </a:r>
            <a:r>
              <a:rPr lang="es-ES" sz="2900" dirty="0" smtClean="0"/>
              <a:t>Alfonso MART</a:t>
            </a:r>
            <a:r>
              <a:rPr lang="es-ES" sz="2900" dirty="0"/>
              <a:t>Í</a:t>
            </a:r>
            <a:r>
              <a:rPr lang="es-ES" sz="2900" dirty="0" smtClean="0"/>
              <a:t>NEZ </a:t>
            </a:r>
            <a:r>
              <a:rPr lang="en-US" sz="2900" dirty="0" smtClean="0"/>
              <a:t>DÍEZ</a:t>
            </a:r>
            <a:r>
              <a:rPr lang="el-GR" sz="2900" dirty="0" smtClean="0"/>
              <a:t>, </a:t>
            </a:r>
            <a:r>
              <a:rPr lang="en-US" sz="2900" dirty="0" smtClean="0"/>
              <a:t>Universidad </a:t>
            </a:r>
            <a:r>
              <a:rPr lang="es-ES" sz="2900" dirty="0" smtClean="0"/>
              <a:t>Complutense </a:t>
            </a:r>
            <a:r>
              <a:rPr lang="en-US" sz="2900" dirty="0" smtClean="0"/>
              <a:t>de Madrid</a:t>
            </a:r>
            <a:r>
              <a:rPr lang="el-GR" sz="2900" dirty="0" smtClean="0"/>
              <a:t>, Ισπανία, 2010</a:t>
            </a:r>
          </a:p>
          <a:p>
            <a:pPr marL="0" indent="0">
              <a:buNone/>
            </a:pPr>
            <a:r>
              <a:rPr lang="el-GR" sz="2900" dirty="0" smtClean="0"/>
              <a:t>9. </a:t>
            </a:r>
            <a:r>
              <a:rPr lang="el-GR" sz="2900" dirty="0" err="1" smtClean="0"/>
              <a:t>Raquel</a:t>
            </a:r>
            <a:r>
              <a:rPr lang="el-GR" sz="2900" dirty="0" smtClean="0"/>
              <a:t> CHANG-RODR</a:t>
            </a:r>
            <a:r>
              <a:rPr lang="es-ES" sz="2900" dirty="0" smtClean="0"/>
              <a:t>Í</a:t>
            </a:r>
            <a:r>
              <a:rPr lang="el-GR" sz="2900" dirty="0" smtClean="0"/>
              <a:t>GUEZ, City University of New York, ΗΠΑ, 2011 </a:t>
            </a:r>
          </a:p>
          <a:p>
            <a:pPr marL="0" indent="0">
              <a:buNone/>
            </a:pPr>
            <a:r>
              <a:rPr lang="el-GR" sz="2900" dirty="0" smtClean="0"/>
              <a:t>10. Javier GARCIADIEGO DANTAN, Colegio de Mexico, 2011 </a:t>
            </a:r>
          </a:p>
          <a:p>
            <a:pPr marL="0" indent="0">
              <a:buNone/>
            </a:pPr>
            <a:r>
              <a:rPr lang="el-GR" sz="2900" dirty="0" smtClean="0"/>
              <a:t>11. Liliana WEINBERG, </a:t>
            </a:r>
            <a:r>
              <a:rPr lang="es-ES" sz="2900" dirty="0" smtClean="0"/>
              <a:t>Universidad Autónoma de México</a:t>
            </a:r>
            <a:r>
              <a:rPr lang="el-GR" sz="2900" dirty="0" smtClean="0"/>
              <a:t>, 2011 </a:t>
            </a:r>
          </a:p>
          <a:p>
            <a:pPr marL="0" indent="0">
              <a:buNone/>
            </a:pPr>
            <a:r>
              <a:rPr lang="el-GR" sz="2900" dirty="0" smtClean="0"/>
              <a:t>12. Αntony ZAHAREAS, University of Minesota</a:t>
            </a:r>
            <a:r>
              <a:rPr lang="es-ES" sz="2900" dirty="0" smtClean="0"/>
              <a:t>,</a:t>
            </a:r>
            <a:r>
              <a:rPr lang="el-GR" sz="2900" dirty="0" smtClean="0"/>
              <a:t> Η.Π.Α., 2013 </a:t>
            </a:r>
            <a:endParaRPr lang="el-GR" sz="2900" dirty="0" smtClean="0"/>
          </a:p>
          <a:p>
            <a:pPr marL="0" indent="0">
              <a:buNone/>
            </a:pPr>
            <a:r>
              <a:rPr lang="es-ES" sz="2900" dirty="0" smtClean="0"/>
              <a:t>13</a:t>
            </a:r>
            <a:r>
              <a:rPr lang="es-ES" sz="2900" dirty="0"/>
              <a:t>. Vladimir DAVYDOV, Academia de Ciencias de Rusia, 2014</a:t>
            </a:r>
            <a:endParaRPr lang="el-GR" sz="2900" dirty="0"/>
          </a:p>
          <a:p>
            <a:pPr marL="0" indent="0">
              <a:buNone/>
            </a:pPr>
            <a:r>
              <a:rPr lang="en-US" sz="2900" dirty="0"/>
              <a:t>14. Francie CHASSEN-LOPEZ, University of Kentucky, U.S.A., 2016</a:t>
            </a:r>
            <a:endParaRPr lang="el-GR" sz="2900" dirty="0"/>
          </a:p>
          <a:p>
            <a:pPr marL="0" indent="0">
              <a:buNone/>
            </a:pPr>
            <a:r>
              <a:rPr lang="en-US" sz="2900" dirty="0"/>
              <a:t>15. Paul CHANDLER, University of Hawai’i, U.S.A., 2018 </a:t>
            </a:r>
            <a:endParaRPr lang="el-GR" sz="2900" dirty="0"/>
          </a:p>
          <a:p>
            <a:pPr marL="0" indent="0">
              <a:buNone/>
            </a:pPr>
            <a:r>
              <a:rPr lang="es-ES" sz="2900" dirty="0"/>
              <a:t>16. Jaume PONT IBÁÑEZ, </a:t>
            </a:r>
            <a:r>
              <a:rPr lang="es-ES" sz="2900" dirty="0" err="1"/>
              <a:t>Universitat</a:t>
            </a:r>
            <a:r>
              <a:rPr lang="es-ES" sz="2900" dirty="0"/>
              <a:t> de Lleida, </a:t>
            </a:r>
            <a:r>
              <a:rPr lang="es-ES" sz="2900" dirty="0" err="1"/>
              <a:t>Spain</a:t>
            </a:r>
            <a:r>
              <a:rPr lang="es-ES" sz="2900" dirty="0"/>
              <a:t>, 2018</a:t>
            </a:r>
            <a:endParaRPr lang="el-GR" sz="2900" dirty="0"/>
          </a:p>
          <a:p>
            <a:pPr marL="0" indent="0">
              <a:buNone/>
            </a:pPr>
            <a:r>
              <a:rPr lang="en-US" sz="2900" dirty="0"/>
              <a:t>17. Slobodan PAJOVIC, Megatrend University, Serbia, 2019</a:t>
            </a:r>
            <a:endParaRPr lang="el-GR" sz="2900" dirty="0"/>
          </a:p>
          <a:p>
            <a:pPr marL="0" indent="0">
              <a:buNone/>
            </a:pPr>
            <a:r>
              <a:rPr lang="es-ES" sz="2900" dirty="0"/>
              <a:t>18. María de Monserrat LLAIRO, Universidad de Buenos Aires, Argentina, 2022</a:t>
            </a:r>
            <a:endParaRPr lang="el-GR" sz="2900" dirty="0" smtClean="0"/>
          </a:p>
          <a:p>
            <a:pPr marL="0" indent="0">
              <a:buNone/>
            </a:pPr>
            <a:endParaRPr lang="el-GR" dirty="0" smtClean="0"/>
          </a:p>
        </p:txBody>
      </p:sp>
      <p:sp>
        <p:nvSpPr>
          <p:cNvPr id="4" name="Title 1"/>
          <p:cNvSpPr txBox="1">
            <a:spLocks/>
          </p:cNvSpPr>
          <p:nvPr/>
        </p:nvSpPr>
        <p:spPr>
          <a:xfrm>
            <a:off x="4322618" y="365126"/>
            <a:ext cx="7416798" cy="10849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l-GR" sz="2400" b="1" dirty="0">
                <a:solidFill>
                  <a:srgbClr val="0070C0"/>
                </a:solidFill>
              </a:rPr>
              <a:t>Τμήμα Ισπανικής Γλώσσας και Φιλολογίας</a:t>
            </a:r>
            <a:endParaRPr lang="el-GR" sz="2400" b="1" dirty="0">
              <a:solidFill>
                <a:srgbClr val="0070C0"/>
              </a:solidFill>
              <a:latin typeface="+mn-lt"/>
            </a:endParaRPr>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609599" y="411307"/>
            <a:ext cx="3177309" cy="1010659"/>
          </a:xfrm>
          <a:prstGeom prst="rect">
            <a:avLst/>
          </a:prstGeom>
        </p:spPr>
      </p:pic>
      <p:cxnSp>
        <p:nvCxnSpPr>
          <p:cNvPr id="6" name="Straight Connector 5"/>
          <p:cNvCxnSpPr/>
          <p:nvPr/>
        </p:nvCxnSpPr>
        <p:spPr>
          <a:xfrm>
            <a:off x="0" y="1421966"/>
            <a:ext cx="12192000" cy="0"/>
          </a:xfrm>
          <a:prstGeom prst="line">
            <a:avLst/>
          </a:prstGeom>
          <a:ln w="222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0561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97892"/>
            <a:ext cx="10515600" cy="520157"/>
          </a:xfrm>
        </p:spPr>
        <p:txBody>
          <a:bodyPr>
            <a:normAutofit fontScale="90000"/>
          </a:bodyPr>
          <a:lstStyle/>
          <a:p>
            <a:pPr algn="ctr"/>
            <a:r>
              <a:rPr lang="el-GR" sz="3600" b="1" dirty="0" smtClean="0">
                <a:solidFill>
                  <a:srgbClr val="0070C0"/>
                </a:solidFill>
              </a:rPr>
              <a:t>Συνεργασίες με φορείς και ιδρύματα εξωτερικού (ενδεικτικά)</a:t>
            </a:r>
            <a:endParaRPr lang="el-GR" b="1" dirty="0">
              <a:solidFill>
                <a:srgbClr val="0070C0"/>
              </a:solidFill>
              <a:latin typeface="+mn-lt"/>
            </a:endParaRPr>
          </a:p>
        </p:txBody>
      </p:sp>
      <p:sp>
        <p:nvSpPr>
          <p:cNvPr id="4" name="Content Placeholder 3"/>
          <p:cNvSpPr>
            <a:spLocks noGrp="1"/>
          </p:cNvSpPr>
          <p:nvPr>
            <p:ph idx="1"/>
          </p:nvPr>
        </p:nvSpPr>
        <p:spPr>
          <a:xfrm>
            <a:off x="838200" y="2191941"/>
            <a:ext cx="10834396" cy="4383972"/>
          </a:xfrm>
        </p:spPr>
        <p:txBody>
          <a:bodyPr>
            <a:normAutofit fontScale="62500" lnSpcReduction="20000"/>
          </a:bodyPr>
          <a:lstStyle/>
          <a:p>
            <a:pPr lvl="0">
              <a:lnSpc>
                <a:spcPct val="120000"/>
              </a:lnSpc>
              <a:spcBef>
                <a:spcPts val="600"/>
              </a:spcBef>
              <a:buFont typeface="Wingdings" panose="05000000000000000000" pitchFamily="2" charset="2"/>
              <a:buChar char="Ø"/>
            </a:pPr>
            <a:r>
              <a:rPr lang="el-GR" dirty="0" smtClean="0"/>
              <a:t>Πανεπιστήμιο </a:t>
            </a:r>
            <a:r>
              <a:rPr lang="es-ES" dirty="0"/>
              <a:t>Complutense</a:t>
            </a:r>
            <a:r>
              <a:rPr lang="el-GR" dirty="0"/>
              <a:t> της Μαδρίτης (Ισπανία) σε δύο</a:t>
            </a:r>
            <a:r>
              <a:rPr lang="el-GR" i="1" dirty="0"/>
              <a:t> </a:t>
            </a:r>
            <a:r>
              <a:rPr lang="el-GR" dirty="0"/>
              <a:t>ερευνητικά προγράμματα: </a:t>
            </a:r>
            <a:endParaRPr lang="el-GR" dirty="0" smtClean="0"/>
          </a:p>
          <a:p>
            <a:pPr marL="0" lvl="0" indent="0">
              <a:lnSpc>
                <a:spcPct val="120000"/>
              </a:lnSpc>
              <a:spcBef>
                <a:spcPts val="600"/>
              </a:spcBef>
              <a:buNone/>
            </a:pPr>
            <a:r>
              <a:rPr lang="el-GR" i="1" dirty="0"/>
              <a:t>	</a:t>
            </a:r>
            <a:r>
              <a:rPr lang="es-ES" b="1" i="1" dirty="0" err="1" smtClean="0"/>
              <a:t>Fraseolog</a:t>
            </a:r>
            <a:r>
              <a:rPr lang="el-GR" b="1" i="1" dirty="0"/>
              <a:t>í</a:t>
            </a:r>
            <a:r>
              <a:rPr lang="es-ES" b="1" i="1" dirty="0"/>
              <a:t>a y </a:t>
            </a:r>
            <a:r>
              <a:rPr lang="es-ES" b="1" i="1" dirty="0" err="1"/>
              <a:t>Paremiolog</a:t>
            </a:r>
            <a:r>
              <a:rPr lang="el-GR" b="1" i="1" dirty="0"/>
              <a:t>í</a:t>
            </a:r>
            <a:r>
              <a:rPr lang="es-ES" b="1" i="1" dirty="0"/>
              <a:t>a</a:t>
            </a:r>
            <a:r>
              <a:rPr lang="es-ES" b="1" dirty="0"/>
              <a:t> UCM</a:t>
            </a:r>
            <a:r>
              <a:rPr lang="el-GR" b="1" dirty="0"/>
              <a:t> </a:t>
            </a:r>
            <a:r>
              <a:rPr lang="el-GR" dirty="0"/>
              <a:t>930235 και </a:t>
            </a:r>
            <a:endParaRPr lang="el-GR" dirty="0" smtClean="0"/>
          </a:p>
          <a:p>
            <a:pPr marL="0" lvl="0" indent="0">
              <a:lnSpc>
                <a:spcPct val="120000"/>
              </a:lnSpc>
              <a:spcBef>
                <a:spcPts val="600"/>
              </a:spcBef>
              <a:buNone/>
            </a:pPr>
            <a:r>
              <a:rPr lang="el-GR" i="1" dirty="0"/>
              <a:t>	</a:t>
            </a:r>
            <a:r>
              <a:rPr lang="el-GR" b="1" i="1" dirty="0" smtClean="0"/>
              <a:t>Οι </a:t>
            </a:r>
            <a:r>
              <a:rPr lang="el-GR" b="1" i="1" dirty="0" err="1"/>
              <a:t>ελληνολατινικές</a:t>
            </a:r>
            <a:r>
              <a:rPr lang="el-GR" b="1" i="1" dirty="0"/>
              <a:t> παροιμίες και η συνέχειά τους στις ευρωπαϊκές γλώσσες </a:t>
            </a:r>
            <a:r>
              <a:rPr lang="el-GR" sz="2600" dirty="0"/>
              <a:t>FFI2015-63738-P</a:t>
            </a:r>
          </a:p>
          <a:p>
            <a:pPr lvl="0">
              <a:lnSpc>
                <a:spcPct val="120000"/>
              </a:lnSpc>
              <a:spcBef>
                <a:spcPts val="600"/>
              </a:spcBef>
              <a:buFont typeface="Wingdings" panose="05000000000000000000" pitchFamily="2" charset="2"/>
              <a:buChar char="Ø"/>
            </a:pPr>
            <a:r>
              <a:rPr lang="el-GR" dirty="0" smtClean="0"/>
              <a:t>Πανεπιστήμιο</a:t>
            </a:r>
            <a:r>
              <a:rPr lang="es-ES" dirty="0" smtClean="0"/>
              <a:t> </a:t>
            </a:r>
            <a:r>
              <a:rPr lang="es-ES" dirty="0"/>
              <a:t>Alcalá de Henares (</a:t>
            </a:r>
            <a:r>
              <a:rPr lang="el-GR" dirty="0"/>
              <a:t>Ισπανία</a:t>
            </a:r>
            <a:r>
              <a:rPr lang="es-ES" dirty="0"/>
              <a:t>) </a:t>
            </a:r>
            <a:r>
              <a:rPr lang="el-GR" dirty="0"/>
              <a:t>στο ερευνητικό πρόγραμμα </a:t>
            </a:r>
            <a:r>
              <a:rPr lang="es-ES_tradnl" b="1" i="1" dirty="0" smtClean="0"/>
              <a:t>Adquisición </a:t>
            </a:r>
            <a:r>
              <a:rPr lang="es-ES_tradnl" b="1" i="1" dirty="0"/>
              <a:t>y aprendizaje del componente f</a:t>
            </a:r>
            <a:r>
              <a:rPr lang="es-ES" b="1" i="1" dirty="0" err="1"/>
              <a:t>ó</a:t>
            </a:r>
            <a:r>
              <a:rPr lang="es-ES_tradnl" b="1" i="1" dirty="0" err="1"/>
              <a:t>nico</a:t>
            </a:r>
            <a:r>
              <a:rPr lang="es-ES_tradnl" b="1" i="1" dirty="0"/>
              <a:t> del </a:t>
            </a:r>
            <a:r>
              <a:rPr lang="es-ES_tradnl" b="1" i="1" dirty="0" err="1"/>
              <a:t>espa</a:t>
            </a:r>
            <a:r>
              <a:rPr lang="es-ES" b="1" i="1" dirty="0"/>
              <a:t>ñ</a:t>
            </a:r>
            <a:r>
              <a:rPr lang="es-ES_tradnl" b="1" i="1" dirty="0" err="1"/>
              <a:t>ol</a:t>
            </a:r>
            <a:r>
              <a:rPr lang="es-ES_tradnl" b="1" i="1" dirty="0"/>
              <a:t> como segunda lengua</a:t>
            </a:r>
            <a:r>
              <a:rPr lang="es-ES" b="1" i="1" dirty="0"/>
              <a:t>/</a:t>
            </a:r>
            <a:r>
              <a:rPr lang="es-ES_tradnl" b="1" i="1" dirty="0"/>
              <a:t>lengua extranjera</a:t>
            </a:r>
            <a:r>
              <a:rPr lang="es-ES" b="1" dirty="0"/>
              <a:t> </a:t>
            </a:r>
            <a:r>
              <a:rPr lang="es-ES" dirty="0"/>
              <a:t>(</a:t>
            </a:r>
            <a:r>
              <a:rPr lang="es-ES_tradnl" dirty="0"/>
              <a:t>FFI</a:t>
            </a:r>
            <a:r>
              <a:rPr lang="es-ES" dirty="0"/>
              <a:t>2010-21034)</a:t>
            </a:r>
            <a:endParaRPr lang="el-GR" dirty="0"/>
          </a:p>
          <a:p>
            <a:pPr lvl="0">
              <a:lnSpc>
                <a:spcPct val="120000"/>
              </a:lnSpc>
              <a:spcBef>
                <a:spcPts val="600"/>
              </a:spcBef>
              <a:buFont typeface="Wingdings" panose="05000000000000000000" pitchFamily="2" charset="2"/>
              <a:buChar char="Ø"/>
            </a:pPr>
            <a:r>
              <a:rPr lang="el-GR" dirty="0" smtClean="0"/>
              <a:t>Πανεπιστήμιο </a:t>
            </a:r>
            <a:r>
              <a:rPr lang="el-GR" dirty="0"/>
              <a:t>του </a:t>
            </a:r>
            <a:r>
              <a:rPr lang="el-GR" dirty="0" smtClean="0"/>
              <a:t>Μπουένος Άιρες</a:t>
            </a:r>
            <a:r>
              <a:rPr lang="es-ES" dirty="0" smtClean="0"/>
              <a:t> </a:t>
            </a:r>
            <a:r>
              <a:rPr lang="es-ES" dirty="0"/>
              <a:t>(</a:t>
            </a:r>
            <a:r>
              <a:rPr lang="el-GR" dirty="0"/>
              <a:t>Αργεντινή</a:t>
            </a:r>
            <a:r>
              <a:rPr lang="es-ES" dirty="0" smtClean="0"/>
              <a:t>)</a:t>
            </a:r>
            <a:r>
              <a:rPr lang="el-GR" dirty="0" smtClean="0"/>
              <a:t>, </a:t>
            </a:r>
            <a:r>
              <a:rPr lang="el-GR" dirty="0"/>
              <a:t>ερευνητικό κέντρο</a:t>
            </a:r>
            <a:r>
              <a:rPr lang="es-ES" dirty="0"/>
              <a:t> </a:t>
            </a:r>
            <a:r>
              <a:rPr lang="es-ES" b="1" dirty="0"/>
              <a:t>Centro de </a:t>
            </a:r>
            <a:r>
              <a:rPr lang="es-ES" b="1" dirty="0" err="1"/>
              <a:t>Inverstigaciones</a:t>
            </a:r>
            <a:r>
              <a:rPr lang="es-ES" b="1" dirty="0"/>
              <a:t> en Estudios Latinoamericanos para el Desarrollo y la Integración </a:t>
            </a:r>
            <a:r>
              <a:rPr lang="el-GR" dirty="0"/>
              <a:t>της Σχολής Οικονομικών Επιστημών</a:t>
            </a:r>
            <a:r>
              <a:rPr lang="es-ES" dirty="0"/>
              <a:t>.</a:t>
            </a:r>
            <a:endParaRPr lang="el-GR" dirty="0"/>
          </a:p>
          <a:p>
            <a:pPr lvl="0">
              <a:lnSpc>
                <a:spcPct val="120000"/>
              </a:lnSpc>
              <a:spcBef>
                <a:spcPts val="600"/>
              </a:spcBef>
              <a:buFont typeface="Wingdings" panose="05000000000000000000" pitchFamily="2" charset="2"/>
              <a:buChar char="Ø"/>
            </a:pPr>
            <a:r>
              <a:rPr lang="es-ES" dirty="0" smtClean="0"/>
              <a:t>Ediciones del Orto (</a:t>
            </a:r>
            <a:r>
              <a:rPr lang="el-GR" dirty="0" smtClean="0"/>
              <a:t>Μαδρίτη</a:t>
            </a:r>
            <a:r>
              <a:rPr lang="es-ES" dirty="0" smtClean="0"/>
              <a:t>, </a:t>
            </a:r>
            <a:r>
              <a:rPr lang="el-GR" dirty="0" smtClean="0"/>
              <a:t>Ισπανία</a:t>
            </a:r>
            <a:r>
              <a:rPr lang="es-ES" dirty="0"/>
              <a:t>): </a:t>
            </a:r>
            <a:endParaRPr lang="es-ES" dirty="0" smtClean="0"/>
          </a:p>
          <a:p>
            <a:pPr marL="0" lvl="0" indent="0">
              <a:lnSpc>
                <a:spcPct val="120000"/>
              </a:lnSpc>
              <a:spcBef>
                <a:spcPts val="600"/>
              </a:spcBef>
              <a:buNone/>
            </a:pPr>
            <a:r>
              <a:rPr lang="es-ES" dirty="0"/>
              <a:t>	</a:t>
            </a:r>
            <a:r>
              <a:rPr lang="es-ES" dirty="0" smtClean="0"/>
              <a:t>1</a:t>
            </a:r>
            <a:r>
              <a:rPr lang="es-ES" dirty="0"/>
              <a:t>) </a:t>
            </a:r>
            <a:r>
              <a:rPr lang="el-GR" dirty="0"/>
              <a:t>Διεύθυνση της σειράς </a:t>
            </a:r>
            <a:r>
              <a:rPr lang="es-ES" b="1" i="1" dirty="0"/>
              <a:t>Colección América Humanística</a:t>
            </a:r>
            <a:r>
              <a:rPr lang="es-ES" b="1" dirty="0"/>
              <a:t> </a:t>
            </a:r>
            <a:r>
              <a:rPr lang="el-GR" dirty="0"/>
              <a:t>και</a:t>
            </a:r>
            <a:r>
              <a:rPr lang="es-ES" dirty="0"/>
              <a:t> </a:t>
            </a:r>
            <a:endParaRPr lang="es-ES" dirty="0" smtClean="0"/>
          </a:p>
          <a:p>
            <a:pPr marL="0" lvl="0" indent="0">
              <a:lnSpc>
                <a:spcPct val="120000"/>
              </a:lnSpc>
              <a:spcBef>
                <a:spcPts val="600"/>
              </a:spcBef>
              <a:buNone/>
            </a:pPr>
            <a:r>
              <a:rPr lang="es-ES" dirty="0"/>
              <a:t>	</a:t>
            </a:r>
            <a:r>
              <a:rPr lang="es-ES" dirty="0" smtClean="0"/>
              <a:t>2</a:t>
            </a:r>
            <a:r>
              <a:rPr lang="es-ES" dirty="0"/>
              <a:t>) </a:t>
            </a:r>
            <a:r>
              <a:rPr lang="el-GR" dirty="0"/>
              <a:t>Συν</a:t>
            </a:r>
            <a:r>
              <a:rPr lang="es-ES" dirty="0"/>
              <a:t>-</a:t>
            </a:r>
            <a:r>
              <a:rPr lang="el-GR" dirty="0"/>
              <a:t>Διεύθυνση της σειράς </a:t>
            </a:r>
            <a:r>
              <a:rPr lang="es-ES" b="1" i="1" dirty="0"/>
              <a:t>Biblioteca Crítica de las Literaturas Luso-Hispánicas</a:t>
            </a:r>
            <a:r>
              <a:rPr lang="es-ES" b="1" dirty="0"/>
              <a:t> </a:t>
            </a:r>
            <a:endParaRPr lang="el-GR" b="1" dirty="0" smtClean="0"/>
          </a:p>
          <a:p>
            <a:pPr>
              <a:lnSpc>
                <a:spcPct val="120000"/>
              </a:lnSpc>
              <a:spcBef>
                <a:spcPts val="600"/>
              </a:spcBef>
              <a:buFont typeface="Wingdings" panose="05000000000000000000" pitchFamily="2" charset="2"/>
              <a:buChar char="Ø"/>
            </a:pPr>
            <a:r>
              <a:rPr lang="el-GR" dirty="0" smtClean="0"/>
              <a:t>Διεθνή </a:t>
            </a:r>
            <a:r>
              <a:rPr lang="el-GR" dirty="0"/>
              <a:t>Συνομοσπονδία Λατινοαμερικανικών και Καραϊβικών Σπουδών (</a:t>
            </a:r>
            <a:r>
              <a:rPr lang="es-ES" b="1" dirty="0"/>
              <a:t>FIEALC</a:t>
            </a:r>
            <a:r>
              <a:rPr lang="el-GR" dirty="0" smtClean="0"/>
              <a:t>)</a:t>
            </a:r>
          </a:p>
          <a:p>
            <a:pPr>
              <a:lnSpc>
                <a:spcPct val="120000"/>
              </a:lnSpc>
              <a:spcBef>
                <a:spcPts val="600"/>
              </a:spcBef>
              <a:buFont typeface="Wingdings" panose="05000000000000000000" pitchFamily="2" charset="2"/>
              <a:buChar char="Ø"/>
            </a:pPr>
            <a:r>
              <a:rPr lang="el-GR" dirty="0" smtClean="0"/>
              <a:t>Υπουργείο Παιδείας της Ισπανίας: </a:t>
            </a:r>
            <a:r>
              <a:rPr lang="es-ES" b="1" dirty="0" smtClean="0"/>
              <a:t>Comunicación, emoción e identidad en la adquisición y aprendizaje del español como segunda lengua</a:t>
            </a:r>
            <a:r>
              <a:rPr lang="el-GR" b="1" dirty="0" smtClean="0"/>
              <a:t> </a:t>
            </a:r>
            <a:r>
              <a:rPr lang="en-US" dirty="0"/>
              <a:t>(FFI2017-83166-C2-1-R) </a:t>
            </a:r>
            <a:r>
              <a:rPr lang="en-US" u="sng" dirty="0"/>
              <a:t>https://grupoleide.com/</a:t>
            </a:r>
            <a:endParaRPr lang="el-GR" b="1" dirty="0" smtClean="0"/>
          </a:p>
          <a:p>
            <a:pPr>
              <a:lnSpc>
                <a:spcPct val="120000"/>
              </a:lnSpc>
              <a:buFont typeface="Wingdings" panose="05000000000000000000" pitchFamily="2" charset="2"/>
              <a:buChar char="Ø"/>
            </a:pPr>
            <a:endParaRPr lang="el-GR" dirty="0"/>
          </a:p>
        </p:txBody>
      </p:sp>
      <p:sp>
        <p:nvSpPr>
          <p:cNvPr id="5" name="Title 1"/>
          <p:cNvSpPr txBox="1">
            <a:spLocks/>
          </p:cNvSpPr>
          <p:nvPr/>
        </p:nvSpPr>
        <p:spPr>
          <a:xfrm>
            <a:off x="4322618" y="365126"/>
            <a:ext cx="7416798" cy="10849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l-GR" sz="2400" b="1" dirty="0">
                <a:solidFill>
                  <a:srgbClr val="0070C0"/>
                </a:solidFill>
              </a:rPr>
              <a:t>Τμήμα Ισπανικής Γλώσσας και Φιλολογίας</a:t>
            </a:r>
            <a:endParaRPr lang="el-GR" sz="2400" b="1" dirty="0">
              <a:solidFill>
                <a:srgbClr val="0070C0"/>
              </a:solidFill>
              <a:latin typeface="+mn-lt"/>
            </a:endParaRPr>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609599" y="411307"/>
            <a:ext cx="3177309" cy="1010659"/>
          </a:xfrm>
          <a:prstGeom prst="rect">
            <a:avLst/>
          </a:prstGeom>
        </p:spPr>
      </p:pic>
      <p:cxnSp>
        <p:nvCxnSpPr>
          <p:cNvPr id="7" name="Straight Connector 6"/>
          <p:cNvCxnSpPr/>
          <p:nvPr/>
        </p:nvCxnSpPr>
        <p:spPr>
          <a:xfrm>
            <a:off x="0" y="1524000"/>
            <a:ext cx="12192000" cy="0"/>
          </a:xfrm>
          <a:prstGeom prst="line">
            <a:avLst/>
          </a:prstGeom>
          <a:ln w="222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79354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838200" y="2530764"/>
            <a:ext cx="5181600" cy="3646198"/>
          </a:xfrm>
        </p:spPr>
        <p:txBody>
          <a:bodyPr>
            <a:normAutofit fontScale="92500" lnSpcReduction="10000"/>
          </a:bodyPr>
          <a:lstStyle/>
          <a:p>
            <a:pPr marL="0" indent="0">
              <a:buNone/>
            </a:pPr>
            <a:r>
              <a:rPr lang="el-GR" dirty="0" smtClean="0">
                <a:solidFill>
                  <a:srgbClr val="0070C0"/>
                </a:solidFill>
              </a:rPr>
              <a:t>Μέλη ΕΔΙΠ</a:t>
            </a:r>
          </a:p>
          <a:p>
            <a:r>
              <a:rPr lang="el-GR" dirty="0" smtClean="0"/>
              <a:t>Κυριακή </a:t>
            </a:r>
            <a:r>
              <a:rPr lang="el-GR" dirty="0" err="1" smtClean="0"/>
              <a:t>Παλαπανίδη</a:t>
            </a:r>
            <a:endParaRPr lang="el-GR" dirty="0" smtClean="0"/>
          </a:p>
          <a:p>
            <a:r>
              <a:rPr lang="el-GR" dirty="0" smtClean="0"/>
              <a:t>Αγλαΐα Σπάθη</a:t>
            </a:r>
          </a:p>
          <a:p>
            <a:r>
              <a:rPr lang="el-GR" dirty="0" smtClean="0"/>
              <a:t>Μαρία Χριστίνα </a:t>
            </a:r>
            <a:r>
              <a:rPr lang="el-GR" dirty="0" err="1" smtClean="0"/>
              <a:t>Κατάλντο</a:t>
            </a:r>
            <a:endParaRPr lang="el-GR" dirty="0" smtClean="0"/>
          </a:p>
          <a:p>
            <a:pPr marL="0" indent="0">
              <a:buNone/>
            </a:pPr>
            <a:r>
              <a:rPr lang="el-GR" dirty="0" smtClean="0">
                <a:solidFill>
                  <a:srgbClr val="0070C0"/>
                </a:solidFill>
              </a:rPr>
              <a:t>Μέλος ΕΕΠ</a:t>
            </a:r>
          </a:p>
          <a:p>
            <a:r>
              <a:rPr lang="el-GR" dirty="0" smtClean="0"/>
              <a:t>Βασιλική Βέλλιου </a:t>
            </a:r>
          </a:p>
          <a:p>
            <a:pPr marL="0" indent="0">
              <a:buNone/>
            </a:pPr>
            <a:r>
              <a:rPr lang="el-GR" dirty="0" smtClean="0">
                <a:solidFill>
                  <a:srgbClr val="0070C0"/>
                </a:solidFill>
              </a:rPr>
              <a:t>Μέλος ΕΤΕΠ </a:t>
            </a:r>
          </a:p>
          <a:p>
            <a:r>
              <a:rPr lang="el-GR" dirty="0" smtClean="0"/>
              <a:t>Νικόλαος Γεωργάκης</a:t>
            </a:r>
          </a:p>
          <a:p>
            <a:endParaRPr lang="el-GR" dirty="0"/>
          </a:p>
        </p:txBody>
      </p:sp>
      <p:sp>
        <p:nvSpPr>
          <p:cNvPr id="6" name="Content Placeholder 5"/>
          <p:cNvSpPr>
            <a:spLocks noGrp="1"/>
          </p:cNvSpPr>
          <p:nvPr>
            <p:ph sz="half" idx="2"/>
          </p:nvPr>
        </p:nvSpPr>
        <p:spPr>
          <a:xfrm>
            <a:off x="5915608" y="2530764"/>
            <a:ext cx="6036906" cy="3646198"/>
          </a:xfrm>
        </p:spPr>
        <p:txBody>
          <a:bodyPr>
            <a:normAutofit fontScale="92500" lnSpcReduction="10000"/>
          </a:bodyPr>
          <a:lstStyle/>
          <a:p>
            <a:pPr marL="0" indent="0">
              <a:buNone/>
            </a:pPr>
            <a:r>
              <a:rPr lang="el-GR" dirty="0" smtClean="0">
                <a:solidFill>
                  <a:srgbClr val="0070C0"/>
                </a:solidFill>
              </a:rPr>
              <a:t>Νέοι Επιστήμονες για απόκτηση ακαδημαϊκής εμπειρίας</a:t>
            </a:r>
          </a:p>
          <a:p>
            <a:r>
              <a:rPr lang="el-GR" dirty="0" smtClean="0"/>
              <a:t>Αγγελική Λάρδα</a:t>
            </a:r>
          </a:p>
          <a:p>
            <a:r>
              <a:rPr lang="el-GR" dirty="0" smtClean="0"/>
              <a:t>Σταύρος Αποστολάκης</a:t>
            </a:r>
          </a:p>
          <a:p>
            <a:pPr marL="0" indent="0">
              <a:buNone/>
            </a:pPr>
            <a:r>
              <a:rPr lang="el-GR" dirty="0" smtClean="0">
                <a:solidFill>
                  <a:srgbClr val="0070C0"/>
                </a:solidFill>
              </a:rPr>
              <a:t>Διδάσκοντες με ΠΔ 407/80</a:t>
            </a:r>
          </a:p>
          <a:p>
            <a:r>
              <a:rPr lang="el-GR" dirty="0" smtClean="0"/>
              <a:t>Άννα Μαρία </a:t>
            </a:r>
            <a:r>
              <a:rPr lang="el-GR" dirty="0" err="1" smtClean="0"/>
              <a:t>Ρόζενμπεργκ</a:t>
            </a:r>
            <a:endParaRPr lang="el-GR" dirty="0" smtClean="0"/>
          </a:p>
          <a:p>
            <a:pPr marL="0" indent="0">
              <a:buNone/>
            </a:pPr>
            <a:r>
              <a:rPr lang="el-GR" dirty="0" smtClean="0">
                <a:solidFill>
                  <a:srgbClr val="0070C0"/>
                </a:solidFill>
              </a:rPr>
              <a:t>Επιστημονικοί Συνεργάτες </a:t>
            </a:r>
          </a:p>
          <a:p>
            <a:r>
              <a:rPr lang="el-GR" dirty="0" err="1" smtClean="0"/>
              <a:t>Άνα</a:t>
            </a:r>
            <a:r>
              <a:rPr lang="el-GR" dirty="0" smtClean="0"/>
              <a:t> Μαρία </a:t>
            </a:r>
            <a:r>
              <a:rPr lang="el-GR" dirty="0" err="1" smtClean="0"/>
              <a:t>Σοάρες</a:t>
            </a:r>
            <a:endParaRPr lang="el-GR" dirty="0"/>
          </a:p>
        </p:txBody>
      </p:sp>
      <p:sp>
        <p:nvSpPr>
          <p:cNvPr id="7" name="Title 1"/>
          <p:cNvSpPr>
            <a:spLocks noGrp="1"/>
          </p:cNvSpPr>
          <p:nvPr>
            <p:ph type="title"/>
          </p:nvPr>
        </p:nvSpPr>
        <p:spPr>
          <a:xfrm>
            <a:off x="838200" y="1801090"/>
            <a:ext cx="10515600" cy="526473"/>
          </a:xfrm>
        </p:spPr>
        <p:txBody>
          <a:bodyPr>
            <a:normAutofit fontScale="90000"/>
          </a:bodyPr>
          <a:lstStyle/>
          <a:p>
            <a:pPr algn="ctr"/>
            <a:r>
              <a:rPr lang="el-GR" dirty="0" smtClean="0">
                <a:solidFill>
                  <a:srgbClr val="0070C0"/>
                </a:solidFill>
                <a:latin typeface="+mn-lt"/>
              </a:rPr>
              <a:t>Ανθρώπινο Δυναμικό</a:t>
            </a:r>
            <a:endParaRPr lang="el-GR" dirty="0">
              <a:solidFill>
                <a:srgbClr val="0070C0"/>
              </a:solidFill>
              <a:latin typeface="+mn-lt"/>
            </a:endParaRPr>
          </a:p>
        </p:txBody>
      </p:sp>
      <p:sp>
        <p:nvSpPr>
          <p:cNvPr id="8" name="Title 1"/>
          <p:cNvSpPr txBox="1">
            <a:spLocks/>
          </p:cNvSpPr>
          <p:nvPr/>
        </p:nvSpPr>
        <p:spPr>
          <a:xfrm>
            <a:off x="4322618" y="365126"/>
            <a:ext cx="7416798" cy="10849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l-GR" sz="2400" b="1" dirty="0">
                <a:solidFill>
                  <a:srgbClr val="0070C0"/>
                </a:solidFill>
              </a:rPr>
              <a:t>Τμήμα Ισπανικής Γλώσσας και Φιλολογίας</a:t>
            </a:r>
            <a:endParaRPr lang="el-GR" sz="2400" b="1" dirty="0">
              <a:solidFill>
                <a:srgbClr val="0070C0"/>
              </a:solidFill>
              <a:latin typeface="+mn-lt"/>
            </a:endParaRPr>
          </a:p>
        </p:txBody>
      </p:sp>
      <p:pic>
        <p:nvPicPr>
          <p:cNvPr id="9" name="Picture 8"/>
          <p:cNvPicPr/>
          <p:nvPr/>
        </p:nvPicPr>
        <p:blipFill>
          <a:blip r:embed="rId2" cstate="print">
            <a:extLst>
              <a:ext uri="{28A0092B-C50C-407E-A947-70E740481C1C}">
                <a14:useLocalDpi xmlns:a14="http://schemas.microsoft.com/office/drawing/2010/main" val="0"/>
              </a:ext>
            </a:extLst>
          </a:blip>
          <a:stretch>
            <a:fillRect/>
          </a:stretch>
        </p:blipFill>
        <p:spPr>
          <a:xfrm>
            <a:off x="609599" y="411307"/>
            <a:ext cx="3177309" cy="1010659"/>
          </a:xfrm>
          <a:prstGeom prst="rect">
            <a:avLst/>
          </a:prstGeom>
        </p:spPr>
      </p:pic>
      <p:cxnSp>
        <p:nvCxnSpPr>
          <p:cNvPr id="10" name="Straight Connector 9"/>
          <p:cNvCxnSpPr/>
          <p:nvPr/>
        </p:nvCxnSpPr>
        <p:spPr>
          <a:xfrm>
            <a:off x="0" y="1524000"/>
            <a:ext cx="12192000" cy="0"/>
          </a:xfrm>
          <a:prstGeom prst="line">
            <a:avLst/>
          </a:prstGeom>
          <a:ln w="222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444023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26164"/>
            <a:ext cx="10515600" cy="447869"/>
          </a:xfrm>
        </p:spPr>
        <p:txBody>
          <a:bodyPr>
            <a:normAutofit fontScale="90000"/>
          </a:bodyPr>
          <a:lstStyle/>
          <a:p>
            <a:pPr algn="ctr"/>
            <a:r>
              <a:rPr lang="el-GR" sz="3600" b="1" dirty="0" smtClean="0">
                <a:solidFill>
                  <a:srgbClr val="0070C0"/>
                </a:solidFill>
              </a:rPr>
              <a:t>Συνεργασίες με φορείς και ιδρύματα ε</a:t>
            </a:r>
            <a:r>
              <a:rPr lang="el-GR" sz="3600" b="1" dirty="0">
                <a:solidFill>
                  <a:srgbClr val="0070C0"/>
                </a:solidFill>
              </a:rPr>
              <a:t>σ</a:t>
            </a:r>
            <a:r>
              <a:rPr lang="el-GR" sz="3600" b="1" dirty="0" smtClean="0">
                <a:solidFill>
                  <a:srgbClr val="0070C0"/>
                </a:solidFill>
              </a:rPr>
              <a:t>ωτερικού (ενδεικτικά)</a:t>
            </a:r>
            <a:endParaRPr lang="el-GR" b="1" dirty="0">
              <a:solidFill>
                <a:srgbClr val="0070C0"/>
              </a:solidFill>
              <a:latin typeface="+mn-lt"/>
            </a:endParaRPr>
          </a:p>
        </p:txBody>
      </p:sp>
      <p:sp>
        <p:nvSpPr>
          <p:cNvPr id="4" name="Content Placeholder 3"/>
          <p:cNvSpPr>
            <a:spLocks noGrp="1"/>
          </p:cNvSpPr>
          <p:nvPr>
            <p:ph idx="1"/>
          </p:nvPr>
        </p:nvSpPr>
        <p:spPr>
          <a:xfrm>
            <a:off x="332509" y="2364131"/>
            <a:ext cx="11340087" cy="4211781"/>
          </a:xfrm>
        </p:spPr>
        <p:txBody>
          <a:bodyPr>
            <a:normAutofit/>
          </a:bodyPr>
          <a:lstStyle/>
          <a:p>
            <a:pPr lvl="1">
              <a:buFont typeface="Wingdings" panose="05000000000000000000" pitchFamily="2" charset="2"/>
              <a:buChar char="Ø"/>
            </a:pPr>
            <a:r>
              <a:rPr lang="el-GR" dirty="0"/>
              <a:t>Συμμετοχή στο </a:t>
            </a:r>
            <a:r>
              <a:rPr lang="el-GR" b="1" dirty="0"/>
              <a:t>Φεστιβάλ ΛΕΑ</a:t>
            </a:r>
            <a:r>
              <a:rPr lang="el-GR" dirty="0"/>
              <a:t> (Λογοτεχνία Εν Αθήναις)</a:t>
            </a:r>
            <a:endParaRPr lang="el-GR" sz="2800" dirty="0"/>
          </a:p>
          <a:p>
            <a:pPr lvl="1">
              <a:buFont typeface="Wingdings" panose="05000000000000000000" pitchFamily="2" charset="2"/>
              <a:buChar char="Ø"/>
            </a:pPr>
            <a:r>
              <a:rPr lang="el-GR" dirty="0" smtClean="0"/>
              <a:t>Συνεργασία </a:t>
            </a:r>
            <a:r>
              <a:rPr lang="el-GR" dirty="0"/>
              <a:t>με το </a:t>
            </a:r>
            <a:r>
              <a:rPr lang="el-GR" b="1" dirty="0"/>
              <a:t>Υπουργείο Παιδείας </a:t>
            </a:r>
            <a:r>
              <a:rPr lang="el-GR" dirty="0"/>
              <a:t>σε διάφορες επιτροπές (Πανελληνίων εξετάσεων, εξετάσεων Γλωσσομάθειας κ.α.)</a:t>
            </a:r>
            <a:endParaRPr lang="el-GR" sz="2800" dirty="0"/>
          </a:p>
          <a:p>
            <a:pPr lvl="1">
              <a:buFont typeface="Wingdings" panose="05000000000000000000" pitchFamily="2" charset="2"/>
              <a:buChar char="Ø"/>
            </a:pPr>
            <a:r>
              <a:rPr lang="el-GR" dirty="0"/>
              <a:t>Συμμετοχή στην εξεταστική επιτροπή για την ανάδειξη υποτρόφων διαφόρων ιδρυμάτων</a:t>
            </a:r>
            <a:endParaRPr lang="el-GR" sz="2800" dirty="0"/>
          </a:p>
          <a:p>
            <a:pPr lvl="1">
              <a:buFont typeface="Wingdings" panose="05000000000000000000" pitchFamily="2" charset="2"/>
              <a:buChar char="Ø"/>
            </a:pPr>
            <a:r>
              <a:rPr lang="el-GR" dirty="0"/>
              <a:t>Συμμετοχή στην </a:t>
            </a:r>
            <a:r>
              <a:rPr lang="el-GR" b="1" dirty="0"/>
              <a:t>Επιστημονική Επιτροπή Ξένων Γλωσσών (ΙΕΠ)</a:t>
            </a:r>
            <a:endParaRPr lang="el-GR" sz="2800" b="1" dirty="0"/>
          </a:p>
          <a:p>
            <a:pPr lvl="1">
              <a:buFont typeface="Wingdings" panose="05000000000000000000" pitchFamily="2" charset="2"/>
              <a:buChar char="Ø"/>
            </a:pPr>
            <a:r>
              <a:rPr lang="el-GR" dirty="0"/>
              <a:t>Συμμετοχή στην επιμόρφωση καθηγητών της Ισπανικής σε συνεργασία με το </a:t>
            </a:r>
            <a:r>
              <a:rPr lang="el-GR" b="1" dirty="0"/>
              <a:t>Σύλλογο των εν Ελλάδι καθηγητών </a:t>
            </a:r>
            <a:r>
              <a:rPr lang="el-GR" b="1" dirty="0" smtClean="0"/>
              <a:t>Ισπανικής Γλώσσας</a:t>
            </a:r>
          </a:p>
          <a:p>
            <a:pPr lvl="1">
              <a:buFont typeface="Wingdings" panose="05000000000000000000" pitchFamily="2" charset="2"/>
              <a:buChar char="Ø"/>
            </a:pPr>
            <a:r>
              <a:rPr lang="el-GR" dirty="0" smtClean="0"/>
              <a:t>Διδασκαλία </a:t>
            </a:r>
            <a:r>
              <a:rPr lang="el-GR" dirty="0"/>
              <a:t>στο </a:t>
            </a:r>
            <a:r>
              <a:rPr lang="el-GR" b="1" dirty="0"/>
              <a:t>Λαϊκό Πανεπιστήμιο του Δήμου Αγ. Παρασκευής </a:t>
            </a:r>
            <a:r>
              <a:rPr lang="el-GR" dirty="0"/>
              <a:t>(εξαμηνιαία διδασκαλία θεμάτων «Σύγχρονου Ισπανοαμερικανικού </a:t>
            </a:r>
            <a:r>
              <a:rPr lang="el-GR" dirty="0" smtClean="0"/>
              <a:t>Πολιτισμού και «Σύγχρονης Ισπανοαμερικανικής Λογοτεχνίας»)</a:t>
            </a:r>
            <a:endParaRPr lang="el-GR" sz="2800" dirty="0"/>
          </a:p>
        </p:txBody>
      </p:sp>
      <p:sp>
        <p:nvSpPr>
          <p:cNvPr id="5" name="Title 1"/>
          <p:cNvSpPr txBox="1">
            <a:spLocks/>
          </p:cNvSpPr>
          <p:nvPr/>
        </p:nvSpPr>
        <p:spPr>
          <a:xfrm>
            <a:off x="4322618" y="365126"/>
            <a:ext cx="7416798" cy="10849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l-GR" sz="2400" b="1" dirty="0">
                <a:solidFill>
                  <a:srgbClr val="0070C0"/>
                </a:solidFill>
              </a:rPr>
              <a:t>Τμήμα Ισπανικής Γλώσσας και Φιλολογίας</a:t>
            </a:r>
            <a:endParaRPr lang="el-GR" sz="2400" b="1" dirty="0">
              <a:solidFill>
                <a:srgbClr val="0070C0"/>
              </a:solidFill>
              <a:latin typeface="+mn-lt"/>
            </a:endParaRPr>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609599" y="411307"/>
            <a:ext cx="3177309" cy="1010659"/>
          </a:xfrm>
          <a:prstGeom prst="rect">
            <a:avLst/>
          </a:prstGeom>
        </p:spPr>
      </p:pic>
      <p:cxnSp>
        <p:nvCxnSpPr>
          <p:cNvPr id="7" name="Straight Connector 6"/>
          <p:cNvCxnSpPr/>
          <p:nvPr/>
        </p:nvCxnSpPr>
        <p:spPr>
          <a:xfrm>
            <a:off x="0" y="1524000"/>
            <a:ext cx="12192000" cy="0"/>
          </a:xfrm>
          <a:prstGeom prst="line">
            <a:avLst/>
          </a:prstGeom>
          <a:ln w="222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150816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1920241"/>
            <a:ext cx="10515600" cy="2427315"/>
          </a:xfrm>
        </p:spPr>
        <p:txBody>
          <a:bodyPr>
            <a:normAutofit/>
          </a:bodyPr>
          <a:lstStyle/>
          <a:p>
            <a:pPr algn="ctr">
              <a:lnSpc>
                <a:spcPct val="100000"/>
              </a:lnSpc>
            </a:pPr>
            <a:r>
              <a:rPr lang="en-US" b="1" dirty="0">
                <a:solidFill>
                  <a:srgbClr val="0070C0"/>
                </a:solidFill>
              </a:rPr>
              <a:t>Thank </a:t>
            </a:r>
            <a:r>
              <a:rPr lang="en-US" b="1" dirty="0" smtClean="0">
                <a:solidFill>
                  <a:srgbClr val="0070C0"/>
                </a:solidFill>
              </a:rPr>
              <a:t>you!</a:t>
            </a:r>
            <a:r>
              <a:rPr lang="en-US" b="1" dirty="0">
                <a:solidFill>
                  <a:srgbClr val="0070C0"/>
                </a:solidFill>
              </a:rPr>
              <a:t> </a:t>
            </a:r>
            <a:br>
              <a:rPr lang="en-US" b="1" dirty="0">
                <a:solidFill>
                  <a:srgbClr val="0070C0"/>
                </a:solidFill>
              </a:rPr>
            </a:br>
            <a:r>
              <a:rPr lang="es-ES" b="1" dirty="0">
                <a:solidFill>
                  <a:srgbClr val="0070C0"/>
                </a:solidFill>
              </a:rPr>
              <a:t>¡</a:t>
            </a:r>
            <a:r>
              <a:rPr lang="en-US" b="1" dirty="0" smtClean="0">
                <a:solidFill>
                  <a:srgbClr val="0070C0"/>
                </a:solidFill>
              </a:rPr>
              <a:t>Gracias!</a:t>
            </a:r>
            <a:br>
              <a:rPr lang="en-US" b="1" dirty="0" smtClean="0">
                <a:solidFill>
                  <a:srgbClr val="0070C0"/>
                </a:solidFill>
              </a:rPr>
            </a:br>
            <a:r>
              <a:rPr lang="el-GR" b="1" dirty="0" smtClean="0">
                <a:solidFill>
                  <a:srgbClr val="0070C0"/>
                </a:solidFill>
              </a:rPr>
              <a:t>Ευχαριστούμε</a:t>
            </a:r>
            <a:r>
              <a:rPr lang="el-GR" dirty="0" smtClean="0">
                <a:solidFill>
                  <a:srgbClr val="0070C0"/>
                </a:solidFill>
                <a:latin typeface="+mn-lt"/>
              </a:rPr>
              <a:t>!</a:t>
            </a:r>
            <a:endParaRPr lang="el-GR" dirty="0">
              <a:solidFill>
                <a:srgbClr val="0070C0"/>
              </a:solidFill>
              <a:latin typeface="+mn-lt"/>
            </a:endParaRPr>
          </a:p>
        </p:txBody>
      </p:sp>
      <p:sp>
        <p:nvSpPr>
          <p:cNvPr id="5" name="Title 1"/>
          <p:cNvSpPr txBox="1">
            <a:spLocks/>
          </p:cNvSpPr>
          <p:nvPr/>
        </p:nvSpPr>
        <p:spPr>
          <a:xfrm>
            <a:off x="4322618" y="365126"/>
            <a:ext cx="7416798" cy="10849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l-GR" sz="2400" b="1" dirty="0">
                <a:solidFill>
                  <a:srgbClr val="0070C0"/>
                </a:solidFill>
              </a:rPr>
              <a:t>Τμήμα Ισπανικής Γλώσσας και Φιλολογίας</a:t>
            </a:r>
            <a:endParaRPr lang="el-GR" sz="2400" b="1" dirty="0">
              <a:solidFill>
                <a:srgbClr val="0070C0"/>
              </a:solidFill>
              <a:latin typeface="+mn-lt"/>
            </a:endParaRPr>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609599" y="411307"/>
            <a:ext cx="3177309" cy="1010659"/>
          </a:xfrm>
          <a:prstGeom prst="rect">
            <a:avLst/>
          </a:prstGeom>
        </p:spPr>
      </p:pic>
      <p:cxnSp>
        <p:nvCxnSpPr>
          <p:cNvPr id="7" name="Straight Connector 6"/>
          <p:cNvCxnSpPr/>
          <p:nvPr/>
        </p:nvCxnSpPr>
        <p:spPr>
          <a:xfrm>
            <a:off x="0" y="1524000"/>
            <a:ext cx="12192000" cy="0"/>
          </a:xfrm>
          <a:prstGeom prst="line">
            <a:avLst/>
          </a:prstGeom>
          <a:ln w="22225"/>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33301"/>
            <a:ext cx="12210445" cy="2220081"/>
          </a:xfrm>
          <a:prstGeom prst="rect">
            <a:avLst/>
          </a:prstGeom>
        </p:spPr>
      </p:pic>
    </p:spTree>
    <p:extLst>
      <p:ext uri="{BB962C8B-B14F-4D97-AF65-F5344CB8AC3E}">
        <p14:creationId xmlns:p14="http://schemas.microsoft.com/office/powerpoint/2010/main" val="8050311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42662"/>
            <a:ext cx="10515600" cy="482682"/>
          </a:xfrm>
        </p:spPr>
        <p:txBody>
          <a:bodyPr>
            <a:noAutofit/>
          </a:bodyPr>
          <a:lstStyle/>
          <a:p>
            <a:pPr algn="ctr"/>
            <a:r>
              <a:rPr lang="el-GR" sz="3200" dirty="0" smtClean="0">
                <a:solidFill>
                  <a:srgbClr val="0070C0"/>
                </a:solidFill>
                <a:latin typeface="+mn-lt"/>
              </a:rPr>
              <a:t>Το Τμήμα εφαρμόζει Πολιτική Ποιότητας που διασφαλίζει:</a:t>
            </a:r>
            <a:endParaRPr lang="el-GR" sz="3200" dirty="0">
              <a:solidFill>
                <a:srgbClr val="0070C0"/>
              </a:solidFill>
              <a:latin typeface="+mn-lt"/>
            </a:endParaRPr>
          </a:p>
        </p:txBody>
      </p:sp>
      <p:sp>
        <p:nvSpPr>
          <p:cNvPr id="4" name="Content Placeholder 3"/>
          <p:cNvSpPr>
            <a:spLocks noGrp="1"/>
          </p:cNvSpPr>
          <p:nvPr>
            <p:ph idx="1"/>
          </p:nvPr>
        </p:nvSpPr>
        <p:spPr>
          <a:xfrm>
            <a:off x="609599" y="2302627"/>
            <a:ext cx="11402292" cy="4160980"/>
          </a:xfrm>
        </p:spPr>
        <p:txBody>
          <a:bodyPr>
            <a:noAutofit/>
          </a:bodyPr>
          <a:lstStyle/>
          <a:p>
            <a:pPr lvl="0">
              <a:lnSpc>
                <a:spcPct val="100000"/>
              </a:lnSpc>
            </a:pPr>
            <a:r>
              <a:rPr lang="el-GR" sz="2600" dirty="0" smtClean="0"/>
              <a:t>τη </a:t>
            </a:r>
            <a:r>
              <a:rPr lang="el-GR" sz="2600" dirty="0"/>
              <a:t>διαφύλαξη των ακαδημαϊκών αρχών, την ακαδημαϊκή και επιστημονική ελευθερία, τη δεοντολογία, την αποτροπή διακρίσεων </a:t>
            </a:r>
          </a:p>
          <a:p>
            <a:pPr lvl="0">
              <a:lnSpc>
                <a:spcPct val="100000"/>
              </a:lnSpc>
            </a:pPr>
            <a:r>
              <a:rPr lang="el-GR" sz="2600" dirty="0"/>
              <a:t>την ανάπτυξη ενός δημιουργικού περιβάλλοντος έρευνας και εργασίας </a:t>
            </a:r>
            <a:endParaRPr lang="el-GR" sz="2600" dirty="0" smtClean="0"/>
          </a:p>
          <a:p>
            <a:pPr lvl="0">
              <a:lnSpc>
                <a:spcPct val="100000"/>
              </a:lnSpc>
            </a:pPr>
            <a:r>
              <a:rPr lang="el-GR" sz="2600" dirty="0" smtClean="0"/>
              <a:t>την </a:t>
            </a:r>
            <a:r>
              <a:rPr lang="el-GR" sz="2600" dirty="0"/>
              <a:t>επάρκεια και την ορθολογική κατανομή των ανθρωπίνων πόρων και των εργαστηριακών και τεχνολογικών </a:t>
            </a:r>
            <a:r>
              <a:rPr lang="el-GR" sz="2600" dirty="0" smtClean="0"/>
              <a:t>υποδομών</a:t>
            </a:r>
            <a:endParaRPr lang="el-GR" sz="2600" dirty="0"/>
          </a:p>
          <a:p>
            <a:pPr lvl="0">
              <a:lnSpc>
                <a:spcPct val="100000"/>
              </a:lnSpc>
            </a:pPr>
            <a:r>
              <a:rPr lang="el-GR" sz="2600" dirty="0"/>
              <a:t>την </a:t>
            </a:r>
            <a:r>
              <a:rPr lang="el-GR" sz="2600" dirty="0" err="1"/>
              <a:t>καταλληλότητα</a:t>
            </a:r>
            <a:r>
              <a:rPr lang="el-GR" sz="2600" dirty="0"/>
              <a:t> της δομής και της οργάνωσης του προγράμματος σπουδών </a:t>
            </a:r>
          </a:p>
          <a:p>
            <a:pPr lvl="0">
              <a:lnSpc>
                <a:spcPct val="100000"/>
              </a:lnSpc>
            </a:pPr>
            <a:r>
              <a:rPr lang="el-GR" sz="2600" dirty="0"/>
              <a:t>την επιδίωξη μαθησιακών αποτελεσμάτων και προσόντων σύμφωνα με το Ευρωπαϊκό και το Εθνικό Πλαίσιο Προσόντων της Ανώτατης Εκπαίδευσης </a:t>
            </a:r>
          </a:p>
          <a:p>
            <a:pPr lvl="0">
              <a:lnSpc>
                <a:spcPct val="100000"/>
              </a:lnSpc>
            </a:pPr>
            <a:r>
              <a:rPr lang="el-GR" sz="2600" dirty="0"/>
              <a:t>την προώθηση της ποιότητας και αποτελεσματικότητας του εκπαιδευτικού </a:t>
            </a:r>
            <a:r>
              <a:rPr lang="el-GR" sz="2600" dirty="0" smtClean="0"/>
              <a:t>έργου</a:t>
            </a:r>
            <a:endParaRPr lang="el-GR" sz="2600" dirty="0"/>
          </a:p>
        </p:txBody>
      </p:sp>
      <p:sp>
        <p:nvSpPr>
          <p:cNvPr id="5" name="Title 1"/>
          <p:cNvSpPr txBox="1">
            <a:spLocks/>
          </p:cNvSpPr>
          <p:nvPr/>
        </p:nvSpPr>
        <p:spPr>
          <a:xfrm>
            <a:off x="4322618" y="365126"/>
            <a:ext cx="7416798" cy="10849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l-GR" sz="2400" b="1" dirty="0">
                <a:solidFill>
                  <a:srgbClr val="0070C0"/>
                </a:solidFill>
              </a:rPr>
              <a:t>Τμήμα Ισπανικής Γλώσσας και Φιλολογίας</a:t>
            </a:r>
            <a:endParaRPr lang="el-GR" sz="2400" b="1" dirty="0">
              <a:solidFill>
                <a:srgbClr val="0070C0"/>
              </a:solidFill>
              <a:latin typeface="+mn-lt"/>
            </a:endParaRPr>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609599" y="411307"/>
            <a:ext cx="3177309" cy="1010659"/>
          </a:xfrm>
          <a:prstGeom prst="rect">
            <a:avLst/>
          </a:prstGeom>
        </p:spPr>
      </p:pic>
      <p:cxnSp>
        <p:nvCxnSpPr>
          <p:cNvPr id="7" name="Straight Connector 6"/>
          <p:cNvCxnSpPr/>
          <p:nvPr/>
        </p:nvCxnSpPr>
        <p:spPr>
          <a:xfrm>
            <a:off x="0" y="1524000"/>
            <a:ext cx="12192000" cy="0"/>
          </a:xfrm>
          <a:prstGeom prst="line">
            <a:avLst/>
          </a:prstGeom>
          <a:ln w="222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23545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3"/>
          <p:cNvSpPr txBox="1">
            <a:spLocks/>
          </p:cNvSpPr>
          <p:nvPr/>
        </p:nvSpPr>
        <p:spPr>
          <a:xfrm>
            <a:off x="609599" y="2518756"/>
            <a:ext cx="11129817" cy="4094480"/>
          </a:xfrm>
          <a:prstGeom prst="rect">
            <a:avLst/>
          </a:prstGeom>
        </p:spPr>
        <p:txBody>
          <a:bodyPr>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l-GR" sz="6500" dirty="0" smtClean="0"/>
              <a:t>την καταλληλότητα των προσόντων του διδακτικού προσωπικού </a:t>
            </a:r>
          </a:p>
          <a:p>
            <a:pPr>
              <a:lnSpc>
                <a:spcPct val="120000"/>
              </a:lnSpc>
            </a:pPr>
            <a:r>
              <a:rPr lang="el-GR" sz="6500" dirty="0" smtClean="0"/>
              <a:t>την προώθηση της ποιότητας και της ποσότητας του ερευνητικού έργου των μελών του Τμήματος </a:t>
            </a:r>
          </a:p>
          <a:p>
            <a:pPr>
              <a:lnSpc>
                <a:spcPct val="120000"/>
              </a:lnSpc>
            </a:pPr>
            <a:r>
              <a:rPr lang="el-GR" sz="6500" dirty="0" smtClean="0"/>
              <a:t>την σύνδεση της διδασκαλίας με την έρευνα </a:t>
            </a:r>
          </a:p>
          <a:p>
            <a:pPr>
              <a:lnSpc>
                <a:spcPct val="120000"/>
              </a:lnSpc>
            </a:pPr>
            <a:r>
              <a:rPr lang="el-GR" sz="6500" dirty="0" smtClean="0"/>
              <a:t>την απορρόφηση των αποφοίτων στην αγορά εργασίας </a:t>
            </a:r>
          </a:p>
          <a:p>
            <a:pPr>
              <a:lnSpc>
                <a:spcPct val="120000"/>
              </a:lnSpc>
            </a:pPr>
            <a:r>
              <a:rPr lang="el-GR" sz="6500" dirty="0" smtClean="0"/>
              <a:t>την ποιότητα των υποστηρικτικών υπηρεσιών προς τους φοιτητές </a:t>
            </a:r>
          </a:p>
          <a:p>
            <a:pPr>
              <a:lnSpc>
                <a:spcPct val="120000"/>
              </a:lnSpc>
            </a:pPr>
            <a:r>
              <a:rPr lang="el-GR" sz="6500" dirty="0" smtClean="0"/>
              <a:t>την επίτευξη των στόχων ποιότητας του Τμήματος, οι οποίοι εξασφαλίζουν τη συνέχεια, την αποτελεσματικότητα και την αποτίμηση σχετικών του δράσεων</a:t>
            </a:r>
            <a:endParaRPr lang="el-GR" dirty="0" smtClean="0"/>
          </a:p>
          <a:p>
            <a:pPr marL="0" indent="0">
              <a:buFont typeface="Arial" panose="020B0604020202020204" pitchFamily="34" charset="0"/>
              <a:buNone/>
            </a:pPr>
            <a:endParaRPr lang="el-GR" dirty="0"/>
          </a:p>
        </p:txBody>
      </p:sp>
      <p:sp>
        <p:nvSpPr>
          <p:cNvPr id="4" name="Title 1"/>
          <p:cNvSpPr txBox="1">
            <a:spLocks/>
          </p:cNvSpPr>
          <p:nvPr/>
        </p:nvSpPr>
        <p:spPr>
          <a:xfrm>
            <a:off x="4322618" y="365126"/>
            <a:ext cx="7416798" cy="10849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l-GR" sz="2400" b="1" dirty="0">
                <a:solidFill>
                  <a:srgbClr val="0070C0"/>
                </a:solidFill>
              </a:rPr>
              <a:t>Τμήμα Ισπανικής Γλώσσας και Φιλολογίας</a:t>
            </a:r>
            <a:endParaRPr lang="el-GR" sz="2400" b="1" dirty="0">
              <a:solidFill>
                <a:srgbClr val="0070C0"/>
              </a:solidFill>
              <a:latin typeface="+mn-lt"/>
            </a:endParaRPr>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609599" y="411307"/>
            <a:ext cx="3177309" cy="1010659"/>
          </a:xfrm>
          <a:prstGeom prst="rect">
            <a:avLst/>
          </a:prstGeom>
        </p:spPr>
      </p:pic>
      <p:cxnSp>
        <p:nvCxnSpPr>
          <p:cNvPr id="6" name="Straight Connector 5"/>
          <p:cNvCxnSpPr/>
          <p:nvPr/>
        </p:nvCxnSpPr>
        <p:spPr>
          <a:xfrm>
            <a:off x="0" y="1524000"/>
            <a:ext cx="12192000"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838200" y="1626036"/>
            <a:ext cx="10515600" cy="48268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3200" smtClean="0">
                <a:solidFill>
                  <a:srgbClr val="0070C0"/>
                </a:solidFill>
                <a:latin typeface="+mn-lt"/>
              </a:rPr>
              <a:t>Το Τμήμα εφαρμόζει Πολιτική Ποιότητας που διασφαλίζει:</a:t>
            </a:r>
            <a:endParaRPr lang="el-GR" sz="3200" dirty="0">
              <a:solidFill>
                <a:srgbClr val="0070C0"/>
              </a:solidFill>
              <a:latin typeface="+mn-lt"/>
            </a:endParaRPr>
          </a:p>
        </p:txBody>
      </p:sp>
    </p:spTree>
    <p:extLst>
      <p:ext uri="{BB962C8B-B14F-4D97-AF65-F5344CB8AC3E}">
        <p14:creationId xmlns:p14="http://schemas.microsoft.com/office/powerpoint/2010/main" val="18782482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26035"/>
            <a:ext cx="10515600" cy="613312"/>
          </a:xfrm>
        </p:spPr>
        <p:txBody>
          <a:bodyPr>
            <a:normAutofit fontScale="90000"/>
          </a:bodyPr>
          <a:lstStyle/>
          <a:p>
            <a:pPr algn="ctr"/>
            <a:r>
              <a:rPr lang="el-GR" dirty="0" smtClean="0">
                <a:solidFill>
                  <a:srgbClr val="0070C0"/>
                </a:solidFill>
                <a:latin typeface="+mn-lt"/>
              </a:rPr>
              <a:t>ΑΝΤΙΚΕΙΜΕΝΟ - ΣΚΟΠΟΣ ΤΟΥ ΠΠΣ</a:t>
            </a:r>
            <a:endParaRPr lang="el-GR" dirty="0">
              <a:solidFill>
                <a:srgbClr val="0070C0"/>
              </a:solidFill>
              <a:latin typeface="+mn-lt"/>
            </a:endParaRPr>
          </a:p>
        </p:txBody>
      </p:sp>
      <p:sp>
        <p:nvSpPr>
          <p:cNvPr id="4" name="Content Placeholder 3"/>
          <p:cNvSpPr>
            <a:spLocks noGrp="1"/>
          </p:cNvSpPr>
          <p:nvPr>
            <p:ph idx="1"/>
          </p:nvPr>
        </p:nvSpPr>
        <p:spPr>
          <a:xfrm>
            <a:off x="838200" y="2425958"/>
            <a:ext cx="10515600" cy="4187277"/>
          </a:xfrm>
        </p:spPr>
        <p:txBody>
          <a:bodyPr>
            <a:normAutofit fontScale="77500" lnSpcReduction="20000"/>
          </a:bodyPr>
          <a:lstStyle/>
          <a:p>
            <a:pPr marL="0" indent="0">
              <a:lnSpc>
                <a:spcPct val="110000"/>
              </a:lnSpc>
              <a:buNone/>
            </a:pPr>
            <a:r>
              <a:rPr lang="el-GR" sz="3500" dirty="0"/>
              <a:t>Το Τμήμα Ισπανικής Γλώσσας και Φιλολογίας θεραπεύει τα γνωστικά αντικείμενα της Ισπανικής γλώσσας, της Γλωσσολογίας, της Μετάφρασης, της Λογοτεχνίας και του Πολιτισμού της Ισπανίας και της Λατινικής Αμερικής και παράγει ερευνητικό έργο το οποίο ενδυναμώνει την ελληνική και διεθνή βιβλιογραφία. </a:t>
            </a:r>
            <a:endParaRPr lang="el-GR" sz="3500" dirty="0" smtClean="0"/>
          </a:p>
          <a:p>
            <a:pPr marL="0" indent="0">
              <a:lnSpc>
                <a:spcPct val="110000"/>
              </a:lnSpc>
              <a:buNone/>
            </a:pPr>
            <a:r>
              <a:rPr lang="el-GR" sz="3500" dirty="0" smtClean="0"/>
              <a:t>Τα </a:t>
            </a:r>
            <a:r>
              <a:rPr lang="el-GR" sz="3500" dirty="0"/>
              <a:t>μέλη </a:t>
            </a:r>
            <a:r>
              <a:rPr lang="el-GR" sz="3500" dirty="0" smtClean="0"/>
              <a:t>ΔΕΠ, ΕΔΙΠ και ΕΕΠ του Τμήματος, καθώς και οι διδάσκοντες με το ΠΔ 407 και το πρόγραμμα «</a:t>
            </a:r>
            <a:r>
              <a:rPr lang="el-GR" sz="3500" dirty="0"/>
              <a:t>Απόκτηση Ακαδημαϊκής Διδακτικής Εμπειρίας σε Νέους Επιστήμονες Κατόχους Διδακτορικού</a:t>
            </a:r>
            <a:r>
              <a:rPr lang="el-GR" sz="3500" dirty="0" smtClean="0"/>
              <a:t>», καλύπτουν</a:t>
            </a:r>
            <a:r>
              <a:rPr lang="el-GR" sz="3500" dirty="0"/>
              <a:t>, διδακτικά και ερευνητικά, ευρύ φάσμα γνωστικών αντικειμένων στο πεδίο εξειδίκευσής τους</a:t>
            </a:r>
            <a:r>
              <a:rPr lang="el-GR" sz="3500" dirty="0" smtClean="0"/>
              <a:t>.</a:t>
            </a:r>
            <a:endParaRPr lang="el-GR" dirty="0"/>
          </a:p>
        </p:txBody>
      </p:sp>
      <p:sp>
        <p:nvSpPr>
          <p:cNvPr id="5" name="Title 1"/>
          <p:cNvSpPr txBox="1">
            <a:spLocks/>
          </p:cNvSpPr>
          <p:nvPr/>
        </p:nvSpPr>
        <p:spPr>
          <a:xfrm>
            <a:off x="4322618" y="365126"/>
            <a:ext cx="7416798" cy="10849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l-GR" sz="2400" b="1" dirty="0">
                <a:solidFill>
                  <a:srgbClr val="0070C0"/>
                </a:solidFill>
              </a:rPr>
              <a:t>Τμήμα Ισπανικής Γλώσσας και Φιλολογίας</a:t>
            </a:r>
            <a:endParaRPr lang="el-GR" sz="2400" b="1" dirty="0">
              <a:solidFill>
                <a:srgbClr val="0070C0"/>
              </a:solidFill>
              <a:latin typeface="+mn-lt"/>
            </a:endParaRPr>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609599" y="411307"/>
            <a:ext cx="3177309" cy="1010659"/>
          </a:xfrm>
          <a:prstGeom prst="rect">
            <a:avLst/>
          </a:prstGeom>
        </p:spPr>
      </p:pic>
      <p:cxnSp>
        <p:nvCxnSpPr>
          <p:cNvPr id="7" name="Straight Connector 6"/>
          <p:cNvCxnSpPr/>
          <p:nvPr/>
        </p:nvCxnSpPr>
        <p:spPr>
          <a:xfrm>
            <a:off x="0" y="1524000"/>
            <a:ext cx="12192000" cy="0"/>
          </a:xfrm>
          <a:prstGeom prst="line">
            <a:avLst/>
          </a:prstGeom>
          <a:ln w="222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25939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2365</TotalTime>
  <Words>4310</Words>
  <Application>Microsoft Office PowerPoint</Application>
  <PresentationFormat>Widescreen</PresentationFormat>
  <Paragraphs>608</Paragraphs>
  <Slides>61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61</vt:i4>
      </vt:variant>
    </vt:vector>
  </HeadingPairs>
  <TitlesOfParts>
    <vt:vector size="67" baseType="lpstr">
      <vt:lpstr>Arial</vt:lpstr>
      <vt:lpstr>Calibri</vt:lpstr>
      <vt:lpstr>Calibri Light</vt:lpstr>
      <vt:lpstr>Times New Roman</vt:lpstr>
      <vt:lpstr>Wingdings</vt:lpstr>
      <vt:lpstr>Office Theme</vt:lpstr>
      <vt:lpstr>Τμήμα Ισπανικής Γλώσσας και Φιλολογίας</vt:lpstr>
      <vt:lpstr>Τμήμα Ισπανικής Γλώσσας και Φιλολογίας</vt:lpstr>
      <vt:lpstr>Όργανα του Τμήματος</vt:lpstr>
      <vt:lpstr>Διοίκηση</vt:lpstr>
      <vt:lpstr>PowerPoint Presentation</vt:lpstr>
      <vt:lpstr>Ανθρώπινο Δυναμικό</vt:lpstr>
      <vt:lpstr>Το Τμήμα εφαρμόζει Πολιτική Ποιότητας που διασφαλίζει:</vt:lpstr>
      <vt:lpstr>PowerPoint Presentation</vt:lpstr>
      <vt:lpstr>ΑΝΤΙΚΕΙΜΕΝΟ - ΣΚΟΠΟΣ ΤΟΥ ΠΠΣ</vt:lpstr>
      <vt:lpstr>ΜΑΘΗΣΙΑΚΑ ΑΠΟΤΕΛΕΣΜΑΤΑ ΤΟΥ ΠΠΣ</vt:lpstr>
      <vt:lpstr>ΜΑΘΗΣΙΑΚΑ ΑΠΟΤΕΛΕΣΜΑΤΑ ΤΟΥ ΠΠΣ</vt:lpstr>
      <vt:lpstr>ΠΠΣ Ισπανικής Γλώσσας και Φιλολογίας </vt:lpstr>
      <vt:lpstr>Προπτυχιακό Πρόγραμμα Σπουδών Ισπανικής Γλώσσας και Φιλολογίας </vt:lpstr>
      <vt:lpstr>PowerPoint Presentation</vt:lpstr>
      <vt:lpstr>Κατατακτήριο τεστ</vt:lpstr>
      <vt:lpstr>ΔΟΜΗ ΠΡΟΠΤΥΧΙΑΚΟΥ ΠΡΟΓΡΑΜΜΑΤΟΣ ΣΠΟΥΔΩΝ</vt:lpstr>
      <vt:lpstr>10 ΥΠΟΧΡΕΩΤΙΚΑ ΜΑΘΗΜΑΤΑ ΚΟΡΜΟΥ (54ECTS)</vt:lpstr>
      <vt:lpstr>8 ΥΠΟΧΡΕΩΤΙΚΑ ΜΑΘΗΜΑΤΑ (48 ECTS)</vt:lpstr>
      <vt:lpstr>ΥΠΟΧΡΕΩΤΙΚΑ ΜΑΘΗΜΑΤΑ ΕΠΙΛΟΓΗΣ (118 ECTS)</vt:lpstr>
      <vt:lpstr>ΥΠΟΧΡΕΩΤΙΚΑ ΜΑΘΗΜΑΤΑ ΕΠΙΛΟΓΗΣ</vt:lpstr>
      <vt:lpstr>PowerPoint Presentation</vt:lpstr>
      <vt:lpstr>ΥΠΟΧΡΕΩΤΙΚΑ ΜΑΘΗΜΑΤΑ ΕΠΙΛΟΓΗΣ</vt:lpstr>
      <vt:lpstr>PowerPoint Presentation</vt:lpstr>
      <vt:lpstr>ΥΠΟΧΡΕΩΤΙΚΑ ΜΑΘΗΜΑΤΑ ΕΠΙΛΟΓΗΣ</vt:lpstr>
      <vt:lpstr>PowerPoint Presentation</vt:lpstr>
      <vt:lpstr>ΜΑΘΗΜΑΤΑ ΕΛΕΥΘΕΡΗΣ ΕΠΙΛΟΓΗΣ</vt:lpstr>
      <vt:lpstr>Αξιολόγηση μαθημάτων/διδασκαλίας</vt:lpstr>
      <vt:lpstr>PowerPoint Presentation</vt:lpstr>
      <vt:lpstr>PowerPoint Presentation</vt:lpstr>
      <vt:lpstr>Πιστοποίηση Παιδαγωγικής και Διδακτικής Επάρκειας</vt:lpstr>
      <vt:lpstr>Θεματική περιοχή 1: «Θέματα εκπαίδευσης και αγωγής»</vt:lpstr>
      <vt:lpstr>Θεματική περιοχή 2: «Θέματα μάθησης και διδασκαλίας»</vt:lpstr>
      <vt:lpstr>Θεματική περιοχή 3: «Ειδική Διδακτική και Πρακτική Άσκηση»</vt:lpstr>
      <vt:lpstr>Πιστοποίηση Παιδαγωγικής και Διδακτικής Επάρκειας</vt:lpstr>
      <vt:lpstr>Επαγγελματική Κατάρτιση</vt:lpstr>
      <vt:lpstr>ΠΡΑΚΤΙΚΗ ΑΣΚΗΣΗ</vt:lpstr>
      <vt:lpstr>ΠΡΑΚΤΙΚΗ ΑΣΚΗΣΗ (ΕΣΠΑ)</vt:lpstr>
      <vt:lpstr>Ευρωπαϊκά Εκπαιδευτικά Προγράμματα</vt:lpstr>
      <vt:lpstr>Ευρωπαϊκά Εκπαιδευτικά Προγράμματα</vt:lpstr>
      <vt:lpstr>Παράρτημα Διπλώματος</vt:lpstr>
      <vt:lpstr>Υποτροφίες</vt:lpstr>
      <vt:lpstr>Υποδομές και υπηρεσίες ΕΚΠΑ</vt:lpstr>
      <vt:lpstr>Ηλεκτρονικές Υπηρεσίες</vt:lpstr>
      <vt:lpstr>Πρόγραμμα Μεταπτυχιακών Σπουδών</vt:lpstr>
      <vt:lpstr>Διδακτορικές Σπουδές</vt:lpstr>
      <vt:lpstr>Εργαστήριο</vt:lpstr>
      <vt:lpstr>ΚΡΑΤΙΚΟ ΠΙΣΤΟΠΟΙΗΤΙΚΟ ΓΛΩΣΣΟΜΑΘΕΙΑΣ (ΚΠΓ)</vt:lpstr>
      <vt:lpstr>PowerPoint Presentation</vt:lpstr>
      <vt:lpstr>PowerPoint Presentation</vt:lpstr>
      <vt:lpstr>PowerPoint Presentation</vt:lpstr>
      <vt:lpstr>PowerPoint Presentation</vt:lpstr>
      <vt:lpstr>XLIV Congreso Internacional del IILI</vt:lpstr>
      <vt:lpstr>PowerPoint Presentation</vt:lpstr>
      <vt:lpstr>PowerPoint Presentation</vt:lpstr>
      <vt:lpstr>PowerPoint Presentation</vt:lpstr>
      <vt:lpstr>PowerPoint Presentation</vt:lpstr>
      <vt:lpstr>PowerPoint Presentation</vt:lpstr>
      <vt:lpstr>PowerPoint Presentation</vt:lpstr>
      <vt:lpstr>Συνεργασίες με φορείς και ιδρύματα εξωτερικού (ενδεικτικά)</vt:lpstr>
      <vt:lpstr>Συνεργασίες με φορείς και ιδρύματα εσωτερικού (ενδεικτικά)</vt:lpstr>
      <vt:lpstr>Thank you!  ¡Gracias! Ευχαριστούμε!</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Πιστοποίηση Προπτυχιακού Προγράμματος Σπουδών Τμήματος Ισπανικής Γλώσσας και Φιλολογίας</dc:title>
  <dc:creator>user</dc:creator>
  <cp:lastModifiedBy>user</cp:lastModifiedBy>
  <cp:revision>222</cp:revision>
  <cp:lastPrinted>2022-05-29T16:52:21Z</cp:lastPrinted>
  <dcterms:created xsi:type="dcterms:W3CDTF">2022-05-13T09:14:02Z</dcterms:created>
  <dcterms:modified xsi:type="dcterms:W3CDTF">2022-06-08T06:23:30Z</dcterms:modified>
</cp:coreProperties>
</file>