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459" r:id="rId3"/>
    <p:sldId id="262" r:id="rId4"/>
    <p:sldId id="277" r:id="rId5"/>
    <p:sldId id="460" r:id="rId6"/>
    <p:sldId id="289" r:id="rId7"/>
    <p:sldId id="303" r:id="rId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58" autoAdjust="0"/>
    <p:restoredTop sz="94683" autoAdjust="0"/>
  </p:normalViewPr>
  <p:slideViewPr>
    <p:cSldViewPr>
      <p:cViewPr varScale="1">
        <p:scale>
          <a:sx n="61" d="100"/>
          <a:sy n="61" d="100"/>
        </p:scale>
        <p:origin x="813" y="39"/>
      </p:cViewPr>
      <p:guideLst>
        <p:guide orient="horz" pos="288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091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1776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10FE6-28F0-9152-2425-E8765C118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>
            <a:extLst>
              <a:ext uri="{FF2B5EF4-FFF2-40B4-BE49-F238E27FC236}">
                <a16:creationId xmlns:a16="http://schemas.microsoft.com/office/drawing/2014/main" id="{B22819BB-02B0-61BF-4BAA-4B19DC468B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8651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6192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7790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3263-466B-D886-D891-9A88D8998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>
            <a:extLst>
              <a:ext uri="{FF2B5EF4-FFF2-40B4-BE49-F238E27FC236}">
                <a16:creationId xmlns:a16="http://schemas.microsoft.com/office/drawing/2014/main" id="{7829AB74-01C1-0794-E26B-9EC29CACD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6556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4368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009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3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578F2979-DF60-6216-18C7-87737DA5506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https://access.uoa.gr</a:t>
            </a:r>
            <a:endParaRPr lang="en-US" b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01CB4528-7782-C62B-EDC1-C0DEFDB966F0}"/>
              </a:ext>
            </a:extLst>
          </p:cNvPr>
          <p:cNvSpPr txBox="1">
            <a:spLocks/>
          </p:cNvSpPr>
          <p:nvPr userDrawn="1"/>
        </p:nvSpPr>
        <p:spPr>
          <a:xfrm>
            <a:off x="9296400" y="65303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https://access.uoa.gr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C3E1ED19-DC90-FC99-9AC4-6D6191C1187D}"/>
              </a:ext>
            </a:extLst>
          </p:cNvPr>
          <p:cNvSpPr txBox="1">
            <a:spLocks/>
          </p:cNvSpPr>
          <p:nvPr userDrawn="1"/>
        </p:nvSpPr>
        <p:spPr>
          <a:xfrm>
            <a:off x="9296400" y="65303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https://access.uoa.gr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5D74DF7-CE60-F162-AE0A-54E428817204}"/>
              </a:ext>
            </a:extLst>
          </p:cNvPr>
          <p:cNvSpPr txBox="1">
            <a:spLocks/>
          </p:cNvSpPr>
          <p:nvPr userDrawn="1"/>
        </p:nvSpPr>
        <p:spPr>
          <a:xfrm>
            <a:off x="9296400" y="65303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b="1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https://access.uoa.gr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6857999"/>
                </a:move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0" y="836676"/>
            <a:ext cx="12192000" cy="6021705"/>
          </a:xfrm>
          <a:custGeom>
            <a:avLst/>
            <a:gdLst/>
            <a:ahLst/>
            <a:cxnLst/>
            <a:rect l="l" t="t" r="r" b="b"/>
            <a:pathLst>
              <a:path w="9144000" h="6021705">
                <a:moveTo>
                  <a:pt x="0" y="6021323"/>
                </a:moveTo>
                <a:lnTo>
                  <a:pt x="9144000" y="6021323"/>
                </a:lnTo>
                <a:lnTo>
                  <a:pt x="9144000" y="0"/>
                </a:lnTo>
                <a:lnTo>
                  <a:pt x="0" y="0"/>
                </a:lnTo>
                <a:lnTo>
                  <a:pt x="0" y="60213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12192000" cy="836930"/>
          </a:xfrm>
          <a:custGeom>
            <a:avLst/>
            <a:gdLst/>
            <a:ahLst/>
            <a:cxnLst/>
            <a:rect l="l" t="t" r="r" b="b"/>
            <a:pathLst>
              <a:path w="9144000" h="836930">
                <a:moveTo>
                  <a:pt x="0" y="836714"/>
                </a:moveTo>
                <a:lnTo>
                  <a:pt x="9144000" y="836714"/>
                </a:lnTo>
                <a:lnTo>
                  <a:pt x="9144000" y="38"/>
                </a:lnTo>
                <a:lnTo>
                  <a:pt x="0" y="38"/>
                </a:lnTo>
                <a:lnTo>
                  <a:pt x="0" y="836714"/>
                </a:lnTo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12192000" cy="836930"/>
          </a:xfrm>
          <a:custGeom>
            <a:avLst/>
            <a:gdLst/>
            <a:ahLst/>
            <a:cxnLst/>
            <a:rect l="l" t="t" r="r" b="b"/>
            <a:pathLst>
              <a:path w="9144000" h="836930">
                <a:moveTo>
                  <a:pt x="0" y="836714"/>
                </a:moveTo>
                <a:lnTo>
                  <a:pt x="9144000" y="836714"/>
                </a:lnTo>
                <a:lnTo>
                  <a:pt x="9144000" y="38"/>
                </a:lnTo>
              </a:path>
              <a:path w="9144000" h="836930">
                <a:moveTo>
                  <a:pt x="0" y="38"/>
                </a:moveTo>
                <a:lnTo>
                  <a:pt x="0" y="836714"/>
                </a:lnTo>
              </a:path>
            </a:pathLst>
          </a:custGeom>
          <a:ln w="9525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2960" y="38767"/>
            <a:ext cx="1134607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4357" y="1072187"/>
            <a:ext cx="1150328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440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https://access.uoa.gr</a:t>
            </a:r>
            <a:endParaRPr lang="en-US" b="1" dirty="0"/>
          </a:p>
        </p:txBody>
      </p:sp>
      <p:pic>
        <p:nvPicPr>
          <p:cNvPr id="9" name="Εικόνα 8" descr="Εικόνα που περιέχει σχεδίαση&#10;&#10;Περιγραφή που δημιουργήθηκε αυτόματα με μέτριο επίπεδο εμπιστοσύνης">
            <a:extLst>
              <a:ext uri="{FF2B5EF4-FFF2-40B4-BE49-F238E27FC236}">
                <a16:creationId xmlns:a16="http://schemas.microsoft.com/office/drawing/2014/main" id="{214FA692-EA8A-3A34-997F-16E8F330C0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539185"/>
            <a:ext cx="1159669" cy="2753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access.uoa.gr/" TargetMode="External"/><Relationship Id="rId7" Type="http://schemas.openxmlformats.org/officeDocument/2006/relationships/hyperlink" Target="https://tinyurl.com/accessuo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7.png"/><Relationship Id="rId4" Type="http://schemas.openxmlformats.org/officeDocument/2006/relationships/hyperlink" Target="mailto:access@uoa.g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Φωτογραφία από τα Προπύλαια"/>
          <p:cNvSpPr/>
          <p:nvPr/>
        </p:nvSpPr>
        <p:spPr>
          <a:xfrm>
            <a:off x="9099" y="-275575"/>
            <a:ext cx="12192000" cy="72583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l-GR"/>
              <a:t>`</a:t>
            </a:r>
            <a:endParaRPr lang="el-GR" dirty="0"/>
          </a:p>
        </p:txBody>
      </p:sp>
      <p:sp>
        <p:nvSpPr>
          <p:cNvPr id="6" name="object 6" descr="Εθνικό και Καποδιστριακό Πανεπιστήμιο Αθηνών"/>
          <p:cNvSpPr/>
          <p:nvPr/>
        </p:nvSpPr>
        <p:spPr>
          <a:xfrm>
            <a:off x="1524000" y="71772"/>
            <a:ext cx="9144000" cy="506077"/>
          </a:xfrm>
          <a:custGeom>
            <a:avLst/>
            <a:gdLst/>
            <a:ahLst/>
            <a:cxnLst/>
            <a:rect l="l" t="t" r="r" b="b"/>
            <a:pathLst>
              <a:path w="9144000" h="577850">
                <a:moveTo>
                  <a:pt x="0" y="577596"/>
                </a:moveTo>
                <a:lnTo>
                  <a:pt x="9143999" y="577596"/>
                </a:lnTo>
                <a:lnTo>
                  <a:pt x="9143999" y="0"/>
                </a:lnTo>
              </a:path>
            </a:pathLst>
          </a:custGeom>
          <a:ln w="9525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88062" y="2209800"/>
            <a:ext cx="7817938" cy="2287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effectLst>
            <a:softEdge rad="5080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tle 15"/>
          <p:cNvSpPr>
            <a:spLocks noGrp="1"/>
          </p:cNvSpPr>
          <p:nvPr>
            <p:ph type="ctrTitle"/>
          </p:nvPr>
        </p:nvSpPr>
        <p:spPr>
          <a:xfrm>
            <a:off x="2133600" y="2597307"/>
            <a:ext cx="7772400" cy="1292662"/>
          </a:xfrm>
        </p:spPr>
        <p:txBody>
          <a:bodyPr/>
          <a:lstStyle/>
          <a:p>
            <a:pPr algn="ctr"/>
            <a:r>
              <a:rPr lang="el-GR" sz="2800" dirty="0">
                <a:solidFill>
                  <a:srgbClr val="001F5F"/>
                </a:solidFill>
              </a:rPr>
              <a:t>Μονάδα Προσβασιμότητας </a:t>
            </a:r>
            <a:br>
              <a:rPr lang="el-GR" sz="2800" dirty="0">
                <a:solidFill>
                  <a:srgbClr val="001F5F"/>
                </a:solidFill>
              </a:rPr>
            </a:br>
            <a:r>
              <a:rPr lang="el-GR" sz="2800" dirty="0">
                <a:solidFill>
                  <a:srgbClr val="001F5F"/>
                </a:solidFill>
              </a:rPr>
              <a:t>για φοιτητές με αναπηρία και </a:t>
            </a:r>
            <a:br>
              <a:rPr lang="el-GR" sz="2800" dirty="0">
                <a:solidFill>
                  <a:srgbClr val="001F5F"/>
                </a:solidFill>
              </a:rPr>
            </a:br>
            <a:r>
              <a:rPr lang="el-GR" sz="2800" dirty="0">
                <a:solidFill>
                  <a:srgbClr val="001F5F"/>
                </a:solidFill>
              </a:rPr>
              <a:t>φοιτητές με ειδικές εκπαιδευτικές ανάγκες</a:t>
            </a:r>
            <a:endParaRPr lang="en-US" b="0" dirty="0"/>
          </a:p>
        </p:txBody>
      </p:sp>
      <p:pic>
        <p:nvPicPr>
          <p:cNvPr id="18" name="Εικόνα 17" descr="Λογότυπο Μονάδας Προσβασιμότητας που δείχνει στα προπύλαια του ΕΚΠΑ έναν άτομο  χωρίς αναπηρία και ένα άτομο σε τροχοκάθισμα">
            <a:extLst>
              <a:ext uri="{FF2B5EF4-FFF2-40B4-BE49-F238E27FC236}">
                <a16:creationId xmlns:a16="http://schemas.microsoft.com/office/drawing/2014/main" id="{2100FC8C-0EFC-DC1A-0BEF-7BFC196AD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393" y="43503"/>
            <a:ext cx="2428133" cy="534346"/>
          </a:xfrm>
          <a:prstGeom prst="rect">
            <a:avLst/>
          </a:prstGeom>
        </p:spPr>
      </p:pic>
      <p:pic>
        <p:nvPicPr>
          <p:cNvPr id="20" name="Εικόνα 19" descr="Μονάδα Προσβασιμότητας: Μονάδα Ισότιμης Πρόσβασης ατόμων με αναπηρία και ατόμων με ειδικές εκπαιδευτικές ανάγκες.">
            <a:extLst>
              <a:ext uri="{FF2B5EF4-FFF2-40B4-BE49-F238E27FC236}">
                <a16:creationId xmlns:a16="http://schemas.microsoft.com/office/drawing/2014/main" id="{72A7BA65-9516-9974-F8DB-62BE8EDF5D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9176" y="43503"/>
            <a:ext cx="3374165" cy="536241"/>
          </a:xfrm>
          <a:prstGeom prst="rect">
            <a:avLst/>
          </a:prstGeom>
        </p:spPr>
      </p:pic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14551"/>
            <a:ext cx="12182901" cy="62151"/>
          </a:xfrm>
          <a:custGeom>
            <a:avLst/>
            <a:gdLst/>
            <a:ahLst/>
            <a:cxnLst/>
            <a:rect l="l" t="t" r="r" b="b"/>
            <a:pathLst>
              <a:path w="9144000" h="577850">
                <a:moveTo>
                  <a:pt x="0" y="577596"/>
                </a:moveTo>
                <a:lnTo>
                  <a:pt x="9143999" y="577596"/>
                </a:lnTo>
                <a:lnTo>
                  <a:pt x="9143999" y="0"/>
                </a:lnTo>
                <a:lnTo>
                  <a:pt x="0" y="0"/>
                </a:lnTo>
                <a:lnTo>
                  <a:pt x="0" y="577596"/>
                </a:lnTo>
              </a:path>
            </a:pathLst>
          </a:custGeom>
          <a:solidFill>
            <a:srgbClr val="0734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605DFA87-CC90-BC6A-6901-6A0490FC8D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" y="28269"/>
            <a:ext cx="1861543" cy="520967"/>
          </a:xfrm>
          <a:prstGeom prst="rect">
            <a:avLst/>
          </a:prstGeom>
        </p:spPr>
      </p:pic>
      <p:pic>
        <p:nvPicPr>
          <p:cNvPr id="12" name="Εικόνα 11" descr="Λογότυπος του ΕΣΠΑ">
            <a:extLst>
              <a:ext uri="{FF2B5EF4-FFF2-40B4-BE49-F238E27FC236}">
                <a16:creationId xmlns:a16="http://schemas.microsoft.com/office/drawing/2014/main" id="{18881AFD-C3AA-9307-8DB5-FAC65DA0D2A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54218"/>
          <a:stretch>
            <a:fillRect/>
          </a:stretch>
        </p:blipFill>
        <p:spPr>
          <a:xfrm>
            <a:off x="7961920" y="5750494"/>
            <a:ext cx="4189751" cy="11075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92351-0F31-53EF-6A94-163E6B12D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20B1D73-60F3-C8D8-5AF0-026F2F736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11574677" cy="629355"/>
          </a:xfrm>
          <a:prstGeom prst="rect">
            <a:avLst/>
          </a:prstGeom>
        </p:spPr>
        <p:txBody>
          <a:bodyPr vert="horz" wrap="square" lIns="0" tIns="74628" rIns="0" bIns="0" rtlCol="0">
            <a:spAutoFit/>
          </a:bodyPr>
          <a:lstStyle/>
          <a:p>
            <a:pPr marL="1416050"/>
            <a:r>
              <a:rPr lang="el-GR" sz="3600" dirty="0"/>
              <a:t>Ποιούς αφορά</a:t>
            </a:r>
            <a:endParaRPr sz="360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5C9CA28-AC94-CE15-38E4-8D59627B8067}"/>
              </a:ext>
            </a:extLst>
          </p:cNvPr>
          <p:cNvSpPr txBox="1"/>
          <p:nvPr/>
        </p:nvSpPr>
        <p:spPr>
          <a:xfrm>
            <a:off x="0" y="1066800"/>
            <a:ext cx="12420600" cy="497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33625" marR="295275" indent="-2155825">
              <a:spcBef>
                <a:spcPts val="1825"/>
              </a:spcBef>
              <a:tabLst>
                <a:tab pos="2333625" algn="l"/>
              </a:tabLst>
            </a:pPr>
            <a:r>
              <a:rPr lang="el-GR" sz="3200" b="1" dirty="0">
                <a:latin typeface="Arial"/>
                <a:cs typeface="Arial"/>
              </a:rPr>
              <a:t>φοιτητές του ΕΚΠΑ με:</a:t>
            </a:r>
          </a:p>
          <a:p>
            <a:pPr marL="1077913" lvl="0" indent="-538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 err="1">
                <a:latin typeface="Arial"/>
                <a:cs typeface="Arial"/>
              </a:rPr>
              <a:t>τύφλωση</a:t>
            </a:r>
            <a:r>
              <a:rPr lang="en-GB" sz="3200" b="1" dirty="0">
                <a:latin typeface="Arial"/>
                <a:cs typeface="Arial"/>
              </a:rPr>
              <a:t> (</a:t>
            </a:r>
            <a:r>
              <a:rPr lang="en-GB" sz="3200" b="1" dirty="0" err="1">
                <a:latin typeface="Arial"/>
                <a:cs typeface="Arial"/>
              </a:rPr>
              <a:t>ολική</a:t>
            </a:r>
            <a:r>
              <a:rPr lang="en-GB" sz="3200" b="1" dirty="0">
                <a:latin typeface="Arial"/>
                <a:cs typeface="Arial"/>
              </a:rPr>
              <a:t> ή </a:t>
            </a:r>
            <a:r>
              <a:rPr lang="en-GB" sz="3200" b="1" dirty="0" err="1">
                <a:latin typeface="Arial"/>
                <a:cs typeface="Arial"/>
              </a:rPr>
              <a:t>μερική</a:t>
            </a:r>
            <a:r>
              <a:rPr lang="en-GB" sz="3200" b="1" dirty="0">
                <a:latin typeface="Arial"/>
                <a:cs typeface="Arial"/>
              </a:rPr>
              <a:t>),</a:t>
            </a:r>
          </a:p>
          <a:p>
            <a:pPr marL="1077913" lvl="0" indent="-538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 err="1">
                <a:latin typeface="Arial"/>
                <a:cs typeface="Arial"/>
              </a:rPr>
              <a:t>κώφωση</a:t>
            </a:r>
            <a:r>
              <a:rPr lang="en-GB" sz="3200" b="1" dirty="0">
                <a:latin typeface="Arial"/>
                <a:cs typeface="Arial"/>
              </a:rPr>
              <a:t> (</a:t>
            </a:r>
            <a:r>
              <a:rPr lang="en-GB" sz="3200" b="1" dirty="0" err="1">
                <a:latin typeface="Arial"/>
                <a:cs typeface="Arial"/>
              </a:rPr>
              <a:t>ολική</a:t>
            </a:r>
            <a:r>
              <a:rPr lang="en-GB" sz="3200" b="1" dirty="0">
                <a:latin typeface="Arial"/>
                <a:cs typeface="Arial"/>
              </a:rPr>
              <a:t> ή βα</a:t>
            </a:r>
            <a:r>
              <a:rPr lang="en-GB" sz="3200" b="1" dirty="0" err="1">
                <a:latin typeface="Arial"/>
                <a:cs typeface="Arial"/>
              </a:rPr>
              <a:t>ρηκοΐ</a:t>
            </a:r>
            <a:r>
              <a:rPr lang="en-GB" sz="3200" b="1" dirty="0">
                <a:latin typeface="Arial"/>
                <a:cs typeface="Arial"/>
              </a:rPr>
              <a:t>α),</a:t>
            </a:r>
          </a:p>
          <a:p>
            <a:pPr marL="1077913" lvl="0" indent="-538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 err="1">
                <a:latin typeface="Arial"/>
                <a:cs typeface="Arial"/>
              </a:rPr>
              <a:t>κινητική</a:t>
            </a:r>
            <a:r>
              <a:rPr lang="en-GB" sz="3200" b="1" dirty="0">
                <a:latin typeface="Arial"/>
                <a:cs typeface="Arial"/>
              </a:rPr>
              <a:t> αναπ</a:t>
            </a:r>
            <a:r>
              <a:rPr lang="en-GB" sz="3200" b="1" dirty="0" err="1">
                <a:latin typeface="Arial"/>
                <a:cs typeface="Arial"/>
              </a:rPr>
              <a:t>ηρί</a:t>
            </a:r>
            <a:r>
              <a:rPr lang="en-GB" sz="3200" b="1" dirty="0">
                <a:latin typeface="Arial"/>
                <a:cs typeface="Arial"/>
              </a:rPr>
              <a:t>α (άνω ή/και κάτω άκρων),</a:t>
            </a:r>
          </a:p>
          <a:p>
            <a:pPr marL="1077913" lvl="0" indent="-538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 err="1">
                <a:latin typeface="Arial"/>
                <a:cs typeface="Arial"/>
              </a:rPr>
              <a:t>ειδική</a:t>
            </a:r>
            <a:r>
              <a:rPr lang="en-GB" sz="3200" b="1" dirty="0">
                <a:latin typeface="Arial"/>
                <a:cs typeface="Arial"/>
              </a:rPr>
              <a:t> μα</a:t>
            </a:r>
            <a:r>
              <a:rPr lang="en-GB" sz="3200" b="1" dirty="0" err="1">
                <a:latin typeface="Arial"/>
                <a:cs typeface="Arial"/>
              </a:rPr>
              <a:t>θησι</a:t>
            </a:r>
            <a:r>
              <a:rPr lang="en-GB" sz="3200" b="1" dirty="0">
                <a:latin typeface="Arial"/>
                <a:cs typeface="Arial"/>
              </a:rPr>
              <a:t>ακή δυσκολία: ΔΕΠΥ, δυσλεξία, δυσγραφία,</a:t>
            </a:r>
          </a:p>
          <a:p>
            <a:pPr marL="539750" lvl="0">
              <a:spcAft>
                <a:spcPts val="600"/>
              </a:spcAft>
            </a:pPr>
            <a:r>
              <a:rPr lang="en-GB" sz="3200" b="1" dirty="0">
                <a:latin typeface="Arial"/>
                <a:cs typeface="Arial"/>
              </a:rPr>
              <a:t>            </a:t>
            </a:r>
            <a:r>
              <a:rPr lang="en-GB" sz="3200" b="1" dirty="0" err="1">
                <a:latin typeface="Arial"/>
                <a:cs typeface="Arial"/>
              </a:rPr>
              <a:t>δυσ</a:t>
            </a:r>
            <a:r>
              <a:rPr lang="en-GB" sz="3200" b="1" dirty="0">
                <a:latin typeface="Arial"/>
                <a:cs typeface="Arial"/>
              </a:rPr>
              <a:t>αναγνωσία, δυσαριθμησία,</a:t>
            </a:r>
          </a:p>
          <a:p>
            <a:pPr marL="1077913" lvl="0" indent="-538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 err="1">
                <a:latin typeface="Arial"/>
                <a:cs typeface="Arial"/>
              </a:rPr>
              <a:t>Δι</a:t>
            </a:r>
            <a:r>
              <a:rPr lang="en-GB" sz="3200" b="1" dirty="0">
                <a:latin typeface="Arial"/>
                <a:cs typeface="Arial"/>
              </a:rPr>
              <a:t>αταραχή Αυτιστικού Φάσματος (ΔΑΦ),</a:t>
            </a:r>
          </a:p>
          <a:p>
            <a:pPr marL="1077913" lvl="0" indent="-538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 err="1">
                <a:latin typeface="Arial"/>
                <a:cs typeface="Arial"/>
              </a:rPr>
              <a:t>χρόνι</a:t>
            </a:r>
            <a:r>
              <a:rPr lang="en-GB" sz="3200" b="1" dirty="0">
                <a:latin typeface="Arial"/>
                <a:cs typeface="Arial"/>
              </a:rPr>
              <a:t>α/σοβαρή πάθηση,</a:t>
            </a:r>
          </a:p>
          <a:p>
            <a:pPr marL="1077913" lvl="0" indent="-538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 err="1">
                <a:latin typeface="Arial"/>
                <a:cs typeface="Arial"/>
              </a:rPr>
              <a:t>ψυχικές</a:t>
            </a:r>
            <a:r>
              <a:rPr lang="en-GB" sz="3200" b="1" dirty="0">
                <a:latin typeface="Arial"/>
                <a:cs typeface="Arial"/>
              </a:rPr>
              <a:t> </a:t>
            </a:r>
            <a:r>
              <a:rPr lang="en-GB" sz="3200" b="1" dirty="0" err="1">
                <a:latin typeface="Arial"/>
                <a:cs typeface="Arial"/>
              </a:rPr>
              <a:t>δι</a:t>
            </a:r>
            <a:r>
              <a:rPr lang="en-GB" sz="3200" b="1" dirty="0">
                <a:latin typeface="Arial"/>
                <a:cs typeface="Arial"/>
              </a:rPr>
              <a:t>αταραχές.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87B6ED8F-F32C-A115-583E-FD52D89B71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https://access.uoa.gr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4456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533400" y="990600"/>
            <a:ext cx="12649200" cy="35855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69694" indent="-457200">
              <a:buFont typeface="Arial" panose="020B0604020202020204" pitchFamily="34" charset="0"/>
              <a:buChar char="•"/>
            </a:pPr>
            <a:r>
              <a:rPr lang="el-GR" sz="2800" b="1" spc="-15" dirty="0">
                <a:latin typeface="Arial"/>
                <a:cs typeface="Arial"/>
              </a:rPr>
              <a:t>καταγραφή περιορισμών και εμποδίων,</a:t>
            </a:r>
            <a:endParaRPr lang="en-US" sz="2800" b="1" spc="-15" dirty="0">
              <a:latin typeface="Arial"/>
              <a:cs typeface="Arial"/>
            </a:endParaRPr>
          </a:p>
          <a:p>
            <a:pPr marL="1369694" indent="-457200">
              <a:buFont typeface="Arial" panose="020B0604020202020204" pitchFamily="34" charset="0"/>
              <a:buChar char="•"/>
            </a:pPr>
            <a:r>
              <a:rPr lang="el-GR" sz="2800" b="1" spc="-15" dirty="0">
                <a:latin typeface="Arial"/>
                <a:cs typeface="Arial"/>
              </a:rPr>
              <a:t>παροχή προσαρμογών στα μαθήματα και στις εξετάσεις,</a:t>
            </a:r>
          </a:p>
          <a:p>
            <a:pPr marL="1368425" indent="-457200">
              <a:buFont typeface="Arial" panose="020B0604020202020204" pitchFamily="34" charset="0"/>
              <a:buChar char="•"/>
            </a:pPr>
            <a:r>
              <a:rPr lang="el-GR" sz="2800" b="1" spc="-15" dirty="0">
                <a:latin typeface="Arial"/>
                <a:cs typeface="Arial"/>
              </a:rPr>
              <a:t>μετατροπή ακαδημαϊκών συγγραμμάτων σε προσβάσιμη μορφή</a:t>
            </a:r>
          </a:p>
          <a:p>
            <a:pPr marL="1368425" indent="-457200">
              <a:buFont typeface="Arial" panose="020B0604020202020204" pitchFamily="34" charset="0"/>
              <a:buChar char="•"/>
            </a:pPr>
            <a:r>
              <a:rPr lang="el-GR" sz="2800" b="1" spc="-15" dirty="0">
                <a:latin typeface="Arial"/>
                <a:cs typeface="Arial"/>
              </a:rPr>
              <a:t>υποστήριξη από εθελοντές συμφοιτητές</a:t>
            </a:r>
          </a:p>
          <a:p>
            <a:pPr marL="1368425" indent="-457200">
              <a:buFont typeface="Arial" panose="020B0604020202020204" pitchFamily="34" charset="0"/>
              <a:buChar char="•"/>
            </a:pPr>
            <a:r>
              <a:rPr lang="el-GR" sz="2800" b="1" spc="-15" dirty="0">
                <a:latin typeface="Arial"/>
                <a:cs typeface="Arial"/>
              </a:rPr>
              <a:t>υποστήριξη διαπροσωπικής επικοινωνίας για τους φοιτητές με έλλειμμα προφορικής επικοινωνίας (π.χ. κώφωση, αλαλία) </a:t>
            </a:r>
          </a:p>
          <a:p>
            <a:pPr marL="1254125" indent="-342900">
              <a:spcAft>
                <a:spcPts val="600"/>
              </a:spcAft>
            </a:pPr>
            <a:r>
              <a:rPr lang="el-GR" sz="2800" b="1" spc="-15" dirty="0">
                <a:latin typeface="Arial"/>
                <a:cs typeface="Arial"/>
              </a:rPr>
              <a:t>             </a:t>
            </a:r>
          </a:p>
          <a:p>
            <a:pPr marL="912494">
              <a:spcAft>
                <a:spcPts val="600"/>
              </a:spcAft>
            </a:pPr>
            <a:r>
              <a:rPr lang="el-GR" sz="3200" b="1" spc="-15" dirty="0">
                <a:latin typeface="Arial"/>
                <a:cs typeface="Arial"/>
              </a:rPr>
              <a:t> </a:t>
            </a:r>
            <a:endParaRPr sz="2400" b="1" spc="-15" dirty="0">
              <a:latin typeface="Arial"/>
              <a:cs typeface="Arial"/>
            </a:endParaRPr>
          </a:p>
        </p:txBody>
      </p:sp>
      <p:sp>
        <p:nvSpPr>
          <p:cNvPr id="11" name="Τίτλος 10">
            <a:extLst>
              <a:ext uri="{FF2B5EF4-FFF2-40B4-BE49-F238E27FC236}">
                <a16:creationId xmlns:a16="http://schemas.microsoft.com/office/drawing/2014/main" id="{54613A37-309E-E6E4-7396-6AD3C2A9D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11346077" cy="492443"/>
          </a:xfrm>
        </p:spPr>
        <p:txBody>
          <a:bodyPr/>
          <a:lstStyle/>
          <a:p>
            <a:r>
              <a:rPr lang="el-GR" sz="3200" dirty="0"/>
              <a:t>Βασικές Υπηρεσίες Μονάδας Προσβασιμότητας</a:t>
            </a:r>
            <a:endParaRPr lang="en-GB" sz="3200" dirty="0"/>
          </a:p>
        </p:txBody>
      </p:sp>
      <p:sp>
        <p:nvSpPr>
          <p:cNvPr id="6" name="object 8" descr="Μεγέθυνση και αντιστροφή χρωμάτων βιβλίου με χρήση ΥΤ από φοιτητή με χαμηλή όραση">
            <a:extLst>
              <a:ext uri="{FF2B5EF4-FFF2-40B4-BE49-F238E27FC236}">
                <a16:creationId xmlns:a16="http://schemas.microsoft.com/office/drawing/2014/main" id="{53DA4CF6-B24F-7613-A6ED-5FD7A74108FD}"/>
              </a:ext>
            </a:extLst>
          </p:cNvPr>
          <p:cNvSpPr/>
          <p:nvPr/>
        </p:nvSpPr>
        <p:spPr>
          <a:xfrm>
            <a:off x="152400" y="4187444"/>
            <a:ext cx="1676400" cy="1603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softEdge rad="2540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 descr="Χρήση ΗΥ με 2 μαλακούς διακόπτες και το GRID">
            <a:extLst>
              <a:ext uri="{FF2B5EF4-FFF2-40B4-BE49-F238E27FC236}">
                <a16:creationId xmlns:a16="http://schemas.microsoft.com/office/drawing/2014/main" id="{CACCB694-3AD5-46D0-BFA1-4883D27D7E8B}"/>
              </a:ext>
            </a:extLst>
          </p:cNvPr>
          <p:cNvSpPr/>
          <p:nvPr/>
        </p:nvSpPr>
        <p:spPr>
          <a:xfrm>
            <a:off x="8686800" y="4187444"/>
            <a:ext cx="2888234" cy="15188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effectLst>
            <a:softEdge rad="2540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 descr="ΕΡΜΟΦΙΛΟΣ Ψηφιακές Υπηρεσίες Προσβάσιμων Ακαδημαϊκών Συγγραμμάτων για Φοιτητές με Αναπηρία">
            <a:extLst>
              <a:ext uri="{FF2B5EF4-FFF2-40B4-BE49-F238E27FC236}">
                <a16:creationId xmlns:a16="http://schemas.microsoft.com/office/drawing/2014/main" id="{765F5328-96F2-EB47-905D-7E88B0D4A957}"/>
              </a:ext>
            </a:extLst>
          </p:cNvPr>
          <p:cNvSpPr/>
          <p:nvPr/>
        </p:nvSpPr>
        <p:spPr>
          <a:xfrm>
            <a:off x="2331466" y="4267200"/>
            <a:ext cx="3276600" cy="2438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effectLst>
            <a:softEdge rad="3810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 descr="αφίσα υπηρεσίας εθελοντισμού όπου εθελοντής συνοδεύει τυφλή φοιτήτρια ">
            <a:extLst>
              <a:ext uri="{FF2B5EF4-FFF2-40B4-BE49-F238E27FC236}">
                <a16:creationId xmlns:a16="http://schemas.microsoft.com/office/drawing/2014/main" id="{FA9861E7-7E7E-ECDE-5651-1F0F4DF6E617}"/>
              </a:ext>
            </a:extLst>
          </p:cNvPr>
          <p:cNvSpPr/>
          <p:nvPr/>
        </p:nvSpPr>
        <p:spPr>
          <a:xfrm>
            <a:off x="6477000" y="4267200"/>
            <a:ext cx="1600200" cy="23312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effectLst>
            <a:softEdge rad="3810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52A8F61F-3A7E-9501-619D-9D18479B92F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https://access.uoa.gr</a:t>
            </a:r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1088456"/>
            <a:ext cx="10668000" cy="806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0760"/>
            <a:r>
              <a:rPr sz="2800" b="1" dirty="0" err="1">
                <a:solidFill>
                  <a:srgbClr val="001F5F"/>
                </a:solidFill>
                <a:latin typeface="Arial"/>
                <a:cs typeface="Arial"/>
              </a:rPr>
              <a:t>Προσ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βάσι</a:t>
            </a: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μ</a:t>
            </a:r>
            <a:r>
              <a:rPr lang="el-GR" sz="2800" b="1" spc="-10" dirty="0">
                <a:solidFill>
                  <a:srgbClr val="001F5F"/>
                </a:solidFill>
                <a:latin typeface="Arial"/>
                <a:cs typeface="Arial"/>
              </a:rPr>
              <a:t>οι</a:t>
            </a:r>
            <a:r>
              <a:rPr sz="28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l-GR" sz="2800" b="1" spc="-20" dirty="0">
                <a:solidFill>
                  <a:srgbClr val="001F5F"/>
                </a:solidFill>
                <a:latin typeface="Arial"/>
                <a:cs typeface="Arial"/>
              </a:rPr>
              <a:t>Σταθμοί Εργασίας στις βιβλιοθήκες</a:t>
            </a:r>
            <a:endParaRPr sz="2800" dirty="0">
              <a:latin typeface="Arial"/>
              <a:cs typeface="Arial"/>
            </a:endParaRPr>
          </a:p>
          <a:p>
            <a:pPr marL="355600" marR="1791335" indent="-342900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</a:tabLst>
            </a:pPr>
            <a:endParaRPr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152400" y="115871"/>
            <a:ext cx="850955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5295" algn="ctr"/>
            <a:r>
              <a:rPr lang="el-GR" sz="3200" dirty="0"/>
              <a:t>Υπηρεσίες Μονάδας Προσβασιμότητας</a:t>
            </a:r>
            <a:endParaRPr sz="3200" dirty="0"/>
          </a:p>
        </p:txBody>
      </p:sp>
      <p:pic>
        <p:nvPicPr>
          <p:cNvPr id="1026" name="Picture 2" descr="φωτογραφία σταθμού εργασίας">
            <a:extLst>
              <a:ext uri="{FF2B5EF4-FFF2-40B4-BE49-F238E27FC236}">
                <a16:creationId xmlns:a16="http://schemas.microsoft.com/office/drawing/2014/main" id="{0B9AABE7-73E1-13B7-A1DD-FA43D31DE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66213"/>
            <a:ext cx="2438400" cy="3099661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φωτογραφία σταθμού εργασίας">
            <a:extLst>
              <a:ext uri="{FF2B5EF4-FFF2-40B4-BE49-F238E27FC236}">
                <a16:creationId xmlns:a16="http://schemas.microsoft.com/office/drawing/2014/main" id="{B01E32CC-36BC-12D8-FBC0-06C07B940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792" y="2987874"/>
            <a:ext cx="2667000" cy="355600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φωτογραφία σταθμού εργασίας">
            <a:extLst>
              <a:ext uri="{FF2B5EF4-FFF2-40B4-BE49-F238E27FC236}">
                <a16:creationId xmlns:a16="http://schemas.microsoft.com/office/drawing/2014/main" id="{3E0384A7-0DE7-0B3D-16EF-75DA14153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382877"/>
            <a:ext cx="2438400" cy="3386667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Holder 6">
            <a:extLst>
              <a:ext uri="{FF2B5EF4-FFF2-40B4-BE49-F238E27FC236}">
                <a16:creationId xmlns:a16="http://schemas.microsoft.com/office/drawing/2014/main" id="{38C350D2-DCC3-48BA-D240-718A5619F11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https://access.uoa.gr</a:t>
            </a:r>
            <a:endParaRPr 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2AAD0-BD91-9920-A64F-D874BFA52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E00F1A8-948D-6836-A52A-99F6AC0C59D8}"/>
              </a:ext>
            </a:extLst>
          </p:cNvPr>
          <p:cNvSpPr txBox="1"/>
          <p:nvPr/>
        </p:nvSpPr>
        <p:spPr>
          <a:xfrm>
            <a:off x="457200" y="1088456"/>
            <a:ext cx="106680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0760"/>
            <a:r>
              <a:rPr lang="el-GR" sz="2800" b="1" dirty="0">
                <a:solidFill>
                  <a:srgbClr val="001F5F"/>
                </a:solidFill>
                <a:latin typeface="Arial"/>
                <a:cs typeface="Arial"/>
              </a:rPr>
              <a:t>Υπηρεσία Μεταφοράς</a:t>
            </a:r>
            <a:endParaRPr dirty="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7D7087D-AA0C-5612-63F6-43B1D62432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52400" y="115871"/>
            <a:ext cx="850955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5295" algn="ctr"/>
            <a:r>
              <a:rPr lang="el-GR" sz="3200" dirty="0"/>
              <a:t>Υπηρεσίες Μονάδας Προσβασιμότητας</a:t>
            </a:r>
            <a:endParaRPr sz="3200" dirty="0"/>
          </a:p>
        </p:txBody>
      </p:sp>
      <p:pic>
        <p:nvPicPr>
          <p:cNvPr id="2" name="Picture 2" descr="Transport service">
            <a:extLst>
              <a:ext uri="{FF2B5EF4-FFF2-40B4-BE49-F238E27FC236}">
                <a16:creationId xmlns:a16="http://schemas.microsoft.com/office/drawing/2014/main" id="{019CDDD5-85F9-38C5-D649-0940318781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/>
          <a:stretch>
            <a:fillRect/>
          </a:stretch>
        </p:blipFill>
        <p:spPr bwMode="auto">
          <a:xfrm>
            <a:off x="5105400" y="1519343"/>
            <a:ext cx="6115050" cy="171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Υπηρεσία Μεταφοράς ΑμεΑ Πανεπιστημίου Αθηνών">
            <a:extLst>
              <a:ext uri="{FF2B5EF4-FFF2-40B4-BE49-F238E27FC236}">
                <a16:creationId xmlns:a16="http://schemas.microsoft.com/office/drawing/2014/main" id="{95439DD9-9364-00DC-ECF3-33F315336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92" y="3231891"/>
            <a:ext cx="4267200" cy="2688336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older 6">
            <a:extLst>
              <a:ext uri="{FF2B5EF4-FFF2-40B4-BE49-F238E27FC236}">
                <a16:creationId xmlns:a16="http://schemas.microsoft.com/office/drawing/2014/main" id="{E53E9EA3-F7EA-DE3C-2D10-5BF5CD776E4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1440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https://access.uoa.gr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01021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2961" y="152400"/>
            <a:ext cx="11346077" cy="430887"/>
          </a:xfrm>
        </p:spPr>
        <p:txBody>
          <a:bodyPr/>
          <a:lstStyle/>
          <a:p>
            <a:pPr marL="4445"/>
            <a:r>
              <a:rPr lang="el-GR" sz="2800" dirty="0">
                <a:solidFill>
                  <a:srgbClr val="FFFFFF"/>
                </a:solidFill>
              </a:rPr>
              <a:t>Απαραίτητο πρώτο βήμα</a:t>
            </a:r>
            <a:endParaRPr lang="en-US" sz="2800" dirty="0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F91D02F-D216-8E66-BC7C-610DD7F4D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194" y="1371600"/>
            <a:ext cx="11503287" cy="215443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b="1" dirty="0"/>
              <a:t>Εγγραφή στη Μονάδα Προσβασιμότητας</a:t>
            </a:r>
            <a:br>
              <a:rPr lang="el-GR" dirty="0"/>
            </a:b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/>
              <a:t>Συγκεκριμένοι περίοδοι εγγραφής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C7BCF298-7D54-FB06-F82A-38145745892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304800" y="3107641"/>
            <a:ext cx="42495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sz="2800" dirty="0"/>
              <a:t>https://access.uoa.gr</a:t>
            </a:r>
            <a:endParaRPr lang="en-US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2057400" y="4209337"/>
            <a:ext cx="8610600" cy="661528"/>
          </a:xfrm>
          <a:prstGeom prst="rect">
            <a:avLst/>
          </a:prstGeom>
        </p:spPr>
        <p:txBody>
          <a:bodyPr vert="horz" wrap="square" lIns="0" tIns="167450" rIns="0" bIns="0" rtlCol="0">
            <a:spAutoFit/>
          </a:bodyPr>
          <a:lstStyle/>
          <a:p>
            <a:pPr marL="3774440" algn="l"/>
            <a:r>
              <a:rPr sz="3200" u="sng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</a:t>
            </a:r>
            <a:r>
              <a:rPr sz="3200" u="sng" spc="-20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3200" u="sng" spc="-5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3200" u="sng" spc="-15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3200" u="sng" spc="-5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3200" u="sng" spc="-15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sz="3200" u="sng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.u</a:t>
            </a:r>
            <a:r>
              <a:rPr sz="3200" u="sng" spc="-15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sz="3200" u="sng" spc="-5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a.gr</a:t>
            </a:r>
            <a:endParaRPr sz="3200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533E90-F63E-4BA5-91CA-C3DFBE4CB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2600" y="5334000"/>
            <a:ext cx="3657600" cy="369332"/>
          </a:xfrm>
        </p:spPr>
        <p:txBody>
          <a:bodyPr/>
          <a:lstStyle/>
          <a:p>
            <a:pPr marL="12700" marR="5080" indent="1270" algn="ctr">
              <a:spcAft>
                <a:spcPts val="1200"/>
              </a:spcAft>
            </a:pPr>
            <a:r>
              <a:rPr lang="el-GR" sz="2400" dirty="0">
                <a:solidFill>
                  <a:srgbClr val="001F5F"/>
                </a:solidFill>
              </a:rPr>
              <a:t>e-</a:t>
            </a:r>
            <a:r>
              <a:rPr lang="el-GR" sz="2400" dirty="0" err="1">
                <a:solidFill>
                  <a:srgbClr val="001F5F"/>
                </a:solidFill>
              </a:rPr>
              <a:t>mail</a:t>
            </a:r>
            <a:r>
              <a:rPr lang="el-GR" sz="2400" dirty="0">
                <a:solidFill>
                  <a:srgbClr val="001F5F"/>
                </a:solidFill>
              </a:rPr>
              <a:t>:</a:t>
            </a:r>
            <a:r>
              <a:rPr lang="el-GR" sz="2400" spc="-30" dirty="0">
                <a:solidFill>
                  <a:srgbClr val="001F5F"/>
                </a:solidFill>
              </a:rPr>
              <a:t> </a:t>
            </a:r>
            <a:r>
              <a:rPr lang="el-GR" sz="2400" b="1" spc="-5" dirty="0">
                <a:solidFill>
                  <a:srgbClr val="001F5F"/>
                </a:solidFill>
                <a:hlinkClick r:id="rId4"/>
              </a:rPr>
              <a:t>ac</a:t>
            </a:r>
            <a:r>
              <a:rPr lang="el-GR" sz="2400" b="1" spc="5" dirty="0">
                <a:solidFill>
                  <a:srgbClr val="001F5F"/>
                </a:solidFill>
                <a:hlinkClick r:id="rId4"/>
              </a:rPr>
              <a:t>c</a:t>
            </a:r>
            <a:r>
              <a:rPr lang="el-GR" sz="2400" b="1" spc="-5" dirty="0">
                <a:solidFill>
                  <a:srgbClr val="001F5F"/>
                </a:solidFill>
                <a:hlinkClick r:id="rId4"/>
              </a:rPr>
              <a:t>ess</a:t>
            </a:r>
            <a:r>
              <a:rPr lang="el-GR" sz="2400" b="1" spc="-10" dirty="0">
                <a:solidFill>
                  <a:srgbClr val="001F5F"/>
                </a:solidFill>
                <a:hlinkClick r:id="rId4"/>
              </a:rPr>
              <a:t>@</a:t>
            </a:r>
            <a:r>
              <a:rPr lang="el-GR" sz="2400" b="1" spc="-5" dirty="0">
                <a:solidFill>
                  <a:srgbClr val="001F5F"/>
                </a:solidFill>
                <a:hlinkClick r:id="rId4"/>
              </a:rPr>
              <a:t>uo</a:t>
            </a:r>
            <a:r>
              <a:rPr lang="el-GR" sz="2400" b="1" spc="-15" dirty="0">
                <a:solidFill>
                  <a:srgbClr val="001F5F"/>
                </a:solidFill>
                <a:hlinkClick r:id="rId4"/>
              </a:rPr>
              <a:t>a</a:t>
            </a:r>
            <a:r>
              <a:rPr lang="el-GR" sz="2400" b="1" dirty="0">
                <a:solidFill>
                  <a:srgbClr val="001F5F"/>
                </a:solidFill>
                <a:hlinkClick r:id="rId4"/>
              </a:rPr>
              <a:t>.gr</a:t>
            </a:r>
            <a:endParaRPr lang="en-US" sz="2000" b="1" dirty="0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6B78E0D6-1ABB-4D6B-B509-12A5376822BA}"/>
              </a:ext>
            </a:extLst>
          </p:cNvPr>
          <p:cNvSpPr txBox="1">
            <a:spLocks/>
          </p:cNvSpPr>
          <p:nvPr/>
        </p:nvSpPr>
        <p:spPr>
          <a:xfrm>
            <a:off x="293292" y="120792"/>
            <a:ext cx="850955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l-GR" sz="3200" kern="0" dirty="0"/>
              <a:t>Περισσότερες πληροφορίες</a:t>
            </a:r>
            <a:endParaRPr lang="en-US" sz="3200" kern="0" dirty="0"/>
          </a:p>
        </p:txBody>
      </p:sp>
      <p:pic>
        <p:nvPicPr>
          <p:cNvPr id="5" name="Picture 2" descr="Λογότυπο ΕΚΠΑ.">
            <a:extLst>
              <a:ext uri="{FF2B5EF4-FFF2-40B4-BE49-F238E27FC236}">
                <a16:creationId xmlns:a16="http://schemas.microsoft.com/office/drawing/2014/main" id="{5843F736-58F5-5738-1536-C3CA01F86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14400"/>
            <a:ext cx="1905000" cy="543054"/>
          </a:xfrm>
          <a:prstGeom prst="rect">
            <a:avLst/>
          </a:prstGeom>
          <a:noFill/>
          <a:ln>
            <a:noFill/>
          </a:ln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Εικόνα 5" descr="Λογότυπος του ΕΣΠΑ">
            <a:extLst>
              <a:ext uri="{FF2B5EF4-FFF2-40B4-BE49-F238E27FC236}">
                <a16:creationId xmlns:a16="http://schemas.microsoft.com/office/drawing/2014/main" id="{5E803A30-26A8-D6B3-BC5B-722F94F5FE4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4218"/>
          <a:stretch>
            <a:fillRect/>
          </a:stretch>
        </p:blipFill>
        <p:spPr>
          <a:xfrm>
            <a:off x="7967272" y="5791200"/>
            <a:ext cx="4189751" cy="11075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F9DCBF-5A41-9734-2949-ABC8760FDACF}"/>
              </a:ext>
            </a:extLst>
          </p:cNvPr>
          <p:cNvSpPr txBox="1"/>
          <p:nvPr/>
        </p:nvSpPr>
        <p:spPr>
          <a:xfrm>
            <a:off x="152400" y="1699504"/>
            <a:ext cx="732545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400" b="1" dirty="0">
                <a:effectLst/>
                <a:latin typeface="+mn-lt"/>
                <a:ea typeface="Calibri" panose="020F0502020204030204" pitchFamily="34" charset="0"/>
              </a:rPr>
              <a:t>Κτήριο Τμήματος Πληροφορικής και Τηλεπικοινωνιών, </a:t>
            </a:r>
            <a:br>
              <a:rPr lang="el-GR" sz="2400" b="1" dirty="0">
                <a:effectLst/>
                <a:latin typeface="+mn-lt"/>
                <a:ea typeface="Calibri" panose="020F0502020204030204" pitchFamily="34" charset="0"/>
              </a:rPr>
            </a:br>
            <a:r>
              <a:rPr lang="el-GR" sz="2400" b="1" dirty="0">
                <a:effectLst/>
                <a:latin typeface="+mn-lt"/>
                <a:ea typeface="Calibri" panose="020F0502020204030204" pitchFamily="34" charset="0"/>
              </a:rPr>
              <a:t>Πανεπιστημιούπολη, Ιλίσια, 15784 Αθήνα</a:t>
            </a:r>
            <a:endParaRPr lang="en-GB" sz="2400" dirty="0">
              <a:effectLst/>
              <a:latin typeface="+mn-lt"/>
              <a:ea typeface="Calibri" panose="020F0502020204030204" pitchFamily="34" charset="0"/>
            </a:endParaRPr>
          </a:p>
          <a:p>
            <a:pPr>
              <a:buNone/>
            </a:pPr>
            <a:r>
              <a:rPr lang="el-GR" sz="2400" b="1" dirty="0">
                <a:effectLst/>
                <a:latin typeface="+mn-lt"/>
                <a:ea typeface="Calibri" panose="020F0502020204030204" pitchFamily="34" charset="0"/>
              </a:rPr>
              <a:t>Ισόγειο, Γραφεία </a:t>
            </a:r>
            <a:r>
              <a:rPr lang="el-GR" sz="2400" b="1" dirty="0" err="1">
                <a:effectLst/>
                <a:latin typeface="+mn-lt"/>
                <a:ea typeface="Calibri" panose="020F0502020204030204" pitchFamily="34" charset="0"/>
              </a:rPr>
              <a:t>Ι10</a:t>
            </a:r>
            <a:r>
              <a:rPr lang="el-GR" sz="2400" b="1" dirty="0">
                <a:effectLst/>
                <a:latin typeface="+mn-lt"/>
                <a:ea typeface="Calibri" panose="020F0502020204030204" pitchFamily="34" charset="0"/>
              </a:rPr>
              <a:t>, </a:t>
            </a:r>
            <a:r>
              <a:rPr lang="el-GR" sz="2400" b="1" dirty="0" err="1">
                <a:effectLst/>
                <a:latin typeface="+mn-lt"/>
                <a:ea typeface="Calibri" panose="020F0502020204030204" pitchFamily="34" charset="0"/>
              </a:rPr>
              <a:t>Ι12</a:t>
            </a:r>
            <a:r>
              <a:rPr lang="el-GR" sz="2400" b="1" dirty="0">
                <a:effectLst/>
                <a:latin typeface="+mn-lt"/>
                <a:ea typeface="Calibri" panose="020F0502020204030204" pitchFamily="34" charset="0"/>
              </a:rPr>
              <a:t> και </a:t>
            </a:r>
            <a:r>
              <a:rPr lang="el-GR" sz="2400" b="1" dirty="0" err="1">
                <a:effectLst/>
                <a:latin typeface="+mn-lt"/>
                <a:ea typeface="Calibri" panose="020F0502020204030204" pitchFamily="34" charset="0"/>
              </a:rPr>
              <a:t>Ι14</a:t>
            </a:r>
            <a:r>
              <a:rPr lang="el-GR" sz="2400" b="1" dirty="0">
                <a:effectLst/>
                <a:latin typeface="+mn-lt"/>
                <a:ea typeface="Calibri" panose="020F0502020204030204" pitchFamily="34" charset="0"/>
              </a:rPr>
              <a:t>,</a:t>
            </a:r>
            <a:endParaRPr lang="en-GB" sz="2400" dirty="0">
              <a:effectLst/>
              <a:latin typeface="+mn-lt"/>
              <a:ea typeface="Calibri" panose="020F0502020204030204" pitchFamily="34" charset="0"/>
            </a:endParaRPr>
          </a:p>
          <a:p>
            <a:pPr>
              <a:buNone/>
            </a:pPr>
            <a:r>
              <a:rPr lang="el-GR" sz="2400" b="1" dirty="0">
                <a:effectLst/>
                <a:latin typeface="+mn-lt"/>
                <a:ea typeface="Calibri" panose="020F0502020204030204" pitchFamily="34" charset="0"/>
              </a:rPr>
              <a:t>Χάρτης: </a:t>
            </a:r>
            <a:r>
              <a:rPr lang="el-GR" sz="2400" b="1" u="sng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hlinkClick r:id="rId7"/>
              </a:rPr>
              <a:t>https://tinyurl.com/accessuoa</a:t>
            </a:r>
            <a:endParaRPr lang="en-GB" sz="2400" dirty="0">
              <a:effectLst/>
              <a:latin typeface="+mn-lt"/>
              <a:ea typeface="Calibri" panose="020F0502020204030204" pitchFamily="34" charset="0"/>
            </a:endParaRPr>
          </a:p>
          <a:p>
            <a:pPr>
              <a:buNone/>
            </a:pPr>
            <a:r>
              <a:rPr lang="el-GR" sz="2400" b="1" dirty="0">
                <a:effectLst/>
                <a:latin typeface="+mn-lt"/>
                <a:ea typeface="Calibri" panose="020F0502020204030204" pitchFamily="34" charset="0"/>
              </a:rPr>
              <a:t> </a:t>
            </a:r>
            <a:endParaRPr lang="en-GB" sz="2400" dirty="0">
              <a:effectLst/>
              <a:latin typeface="+mn-lt"/>
              <a:ea typeface="Calibri" panose="020F0502020204030204" pitchFamily="34" charset="0"/>
            </a:endParaRPr>
          </a:p>
          <a:p>
            <a:pPr>
              <a:buNone/>
            </a:pPr>
            <a:r>
              <a:rPr lang="el-GR" sz="2400" b="1" dirty="0">
                <a:effectLst/>
                <a:latin typeface="+mn-lt"/>
                <a:ea typeface="Calibri" panose="020F0502020204030204" pitchFamily="34" charset="0"/>
              </a:rPr>
              <a:t>Τηλέφωνα:</a:t>
            </a:r>
            <a:r>
              <a:rPr lang="el-GR" sz="2400" dirty="0">
                <a:effectLst/>
                <a:latin typeface="+mn-lt"/>
                <a:ea typeface="Calibri" panose="020F0502020204030204" pitchFamily="34" charset="0"/>
              </a:rPr>
              <a:t> 210 727 5218, 210 727 5211</a:t>
            </a:r>
            <a:endParaRPr lang="en-GB" sz="1800" dirty="0">
              <a:effectLst/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165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1944</TotalTime>
  <Words>238</Words>
  <Application>Microsoft Office PowerPoint</Application>
  <PresentationFormat>Ευρεία οθόνη</PresentationFormat>
  <Paragraphs>40</Paragraphs>
  <Slides>7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Μονάδα Προσβασιμότητας  για φοιτητές με αναπηρία και  φοιτητές με ειδικές εκπαιδευτικές ανάγκες</vt:lpstr>
      <vt:lpstr>Ποιούς αφορά</vt:lpstr>
      <vt:lpstr>Βασικές Υπηρεσίες Μονάδας Προσβασιμότητας</vt:lpstr>
      <vt:lpstr>Υπηρεσίες Μονάδας Προσβασιμότητας</vt:lpstr>
      <vt:lpstr>Υπηρεσίες Μονάδας Προσβασιμότητας</vt:lpstr>
      <vt:lpstr>Απαραίτητο πρώτο βήμα</vt:lpstr>
      <vt:lpstr>http://access.uoa.gr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and pen template</dc:title>
  <dc:creator>Presentation Helper</dc:creator>
  <cp:lastModifiedBy>Georgios Kouroupetroglou</cp:lastModifiedBy>
  <cp:revision>296</cp:revision>
  <dcterms:created xsi:type="dcterms:W3CDTF">2018-03-28T09:56:50Z</dcterms:created>
  <dcterms:modified xsi:type="dcterms:W3CDTF">2026-09-03T15:57:10Z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2018-01-25T00:00:00Z</vt:filetime>
  </property>
  <property fmtid="{D5CDD505-2E9C-101B-9397-08002B2CF9AE}" pid="3" name="LastSaved">
    <vt:filetime>2018-03-28T00:00:00Z</vt:filetime>
  </property>
</Properties>
</file>